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435" autoAdjust="0"/>
  </p:normalViewPr>
  <p:slideViewPr>
    <p:cSldViewPr>
      <p:cViewPr varScale="1">
        <p:scale>
          <a:sx n="81" d="100"/>
          <a:sy n="81" d="100"/>
        </p:scale>
        <p:origin x="-148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D4524A-6200-49E0-9E7F-12D29785153C}" type="datetimeFigureOut">
              <a:rPr lang="en-IN" smtClean="0"/>
              <a:t>18-03-2018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F6B366-8447-4F5C-9278-30F18E4DA32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41745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F6B366-8447-4F5C-9278-30F18E4DA320}" type="slidenum">
              <a:rPr lang="en-IN" smtClean="0"/>
              <a:t>14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59650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914400"/>
            <a:ext cx="7848600" cy="2308225"/>
          </a:xfrm>
        </p:spPr>
        <p:txBody>
          <a:bodyPr/>
          <a:lstStyle/>
          <a:p>
            <a:r>
              <a:rPr lang="en-IN" dirty="0" smtClean="0"/>
              <a:t>HUMAYUN ( 1555 – 1556)</a:t>
            </a:r>
            <a:br>
              <a:rPr lang="en-IN" dirty="0" smtClean="0"/>
            </a:br>
            <a:r>
              <a:rPr lang="en-IN" dirty="0" smtClean="0"/>
              <a:t>and </a:t>
            </a:r>
            <a:br>
              <a:rPr lang="en-IN" dirty="0" smtClean="0"/>
            </a:br>
            <a:r>
              <a:rPr lang="en-IN" dirty="0" smtClean="0"/>
              <a:t>AKBAR ( 1556-1605)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4495800"/>
            <a:ext cx="6400800" cy="1752600"/>
          </a:xfrm>
        </p:spPr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737093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4737" y="65846"/>
            <a:ext cx="8787897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/>
              <a:t>L</a:t>
            </a:r>
            <a:r>
              <a:rPr lang="en-IN" sz="2000" b="1" dirty="0" smtClean="0"/>
              <a:t>and Revenue Administration </a:t>
            </a:r>
          </a:p>
          <a:p>
            <a:endParaRPr lang="en-IN" dirty="0"/>
          </a:p>
          <a:p>
            <a:r>
              <a:rPr lang="en-IN" dirty="0" smtClean="0"/>
              <a:t>Akbar made some experiments in the land revenue administration with the help of Raja </a:t>
            </a:r>
            <a:r>
              <a:rPr lang="en-IN" dirty="0" err="1" smtClean="0"/>
              <a:t>Todar</a:t>
            </a:r>
            <a:r>
              <a:rPr lang="en-IN" dirty="0" smtClean="0"/>
              <a:t> Mal .</a:t>
            </a:r>
          </a:p>
          <a:p>
            <a:endParaRPr lang="en-IN" dirty="0"/>
          </a:p>
          <a:p>
            <a:r>
              <a:rPr lang="en-IN" dirty="0" smtClean="0"/>
              <a:t>The land revenue system of Akbar was called </a:t>
            </a:r>
            <a:r>
              <a:rPr lang="en-IN" dirty="0" err="1" smtClean="0"/>
              <a:t>Zabti</a:t>
            </a:r>
            <a:r>
              <a:rPr lang="en-IN" dirty="0" smtClean="0"/>
              <a:t> or </a:t>
            </a:r>
            <a:r>
              <a:rPr lang="en-IN" dirty="0" err="1" smtClean="0"/>
              <a:t>Bandobast</a:t>
            </a:r>
            <a:r>
              <a:rPr lang="en-IN" dirty="0" smtClean="0"/>
              <a:t> system .</a:t>
            </a:r>
          </a:p>
          <a:p>
            <a:endParaRPr lang="en-IN" dirty="0"/>
          </a:p>
          <a:p>
            <a:r>
              <a:rPr lang="en-IN" dirty="0" smtClean="0"/>
              <a:t>It was further improved by Raja </a:t>
            </a:r>
            <a:r>
              <a:rPr lang="en-IN" dirty="0" err="1" smtClean="0"/>
              <a:t>Todar</a:t>
            </a:r>
            <a:r>
              <a:rPr lang="en-IN" dirty="0" smtClean="0"/>
              <a:t> Mal .</a:t>
            </a:r>
          </a:p>
          <a:p>
            <a:endParaRPr lang="en-IN" dirty="0"/>
          </a:p>
          <a:p>
            <a:r>
              <a:rPr lang="en-IN" dirty="0" smtClean="0"/>
              <a:t>By this system , </a:t>
            </a:r>
            <a:r>
              <a:rPr lang="en-IN" dirty="0" err="1" smtClean="0"/>
              <a:t>Todar</a:t>
            </a:r>
            <a:r>
              <a:rPr lang="en-IN" dirty="0" smtClean="0"/>
              <a:t> Mal introduced a uniform system of land measurement .</a:t>
            </a:r>
          </a:p>
          <a:p>
            <a:endParaRPr lang="en-IN" dirty="0"/>
          </a:p>
          <a:p>
            <a:r>
              <a:rPr lang="en-IN" dirty="0" smtClean="0"/>
              <a:t>The revenue was fixed on the average yield of land assessed on the basis of past ten years .</a:t>
            </a:r>
            <a:endParaRPr lang="en-IN" dirty="0"/>
          </a:p>
          <a:p>
            <a:r>
              <a:rPr lang="en-IN" dirty="0" smtClean="0"/>
              <a:t>The land was divided into four categories .</a:t>
            </a:r>
          </a:p>
          <a:p>
            <a:endParaRPr lang="en-IN" dirty="0"/>
          </a:p>
          <a:p>
            <a:pPr marL="342900" indent="-342900">
              <a:buAutoNum type="arabicPeriod"/>
            </a:pPr>
            <a:r>
              <a:rPr lang="en-IN" dirty="0" err="1" smtClean="0"/>
              <a:t>Polaj</a:t>
            </a:r>
            <a:r>
              <a:rPr lang="en-IN" dirty="0" smtClean="0"/>
              <a:t> – Cultivated every year </a:t>
            </a:r>
          </a:p>
          <a:p>
            <a:pPr marL="342900" indent="-342900">
              <a:buAutoNum type="arabicPeriod"/>
            </a:pPr>
            <a:endParaRPr lang="en-IN" dirty="0"/>
          </a:p>
          <a:p>
            <a:pPr marL="342900" indent="-342900">
              <a:buAutoNum type="arabicPeriod"/>
            </a:pPr>
            <a:r>
              <a:rPr lang="en-IN" dirty="0" err="1" smtClean="0"/>
              <a:t>Parauti</a:t>
            </a:r>
            <a:r>
              <a:rPr lang="en-IN" dirty="0" smtClean="0"/>
              <a:t> –Once in two years </a:t>
            </a:r>
          </a:p>
          <a:p>
            <a:pPr marL="342900" indent="-342900">
              <a:buAutoNum type="arabicPeriod"/>
            </a:pPr>
            <a:endParaRPr lang="en-IN" dirty="0"/>
          </a:p>
          <a:p>
            <a:pPr marL="342900" indent="-342900">
              <a:buAutoNum type="arabicPeriod"/>
            </a:pPr>
            <a:r>
              <a:rPr lang="en-IN" dirty="0" err="1" smtClean="0"/>
              <a:t>Chachar</a:t>
            </a:r>
            <a:r>
              <a:rPr lang="en-IN" dirty="0" smtClean="0"/>
              <a:t> – Once in three or four years </a:t>
            </a:r>
          </a:p>
          <a:p>
            <a:pPr marL="342900" indent="-342900">
              <a:buAutoNum type="arabicPeriod"/>
            </a:pPr>
            <a:endParaRPr lang="en-IN" dirty="0"/>
          </a:p>
          <a:p>
            <a:pPr marL="342900" indent="-342900">
              <a:buAutoNum type="arabicPeriod"/>
            </a:pPr>
            <a:r>
              <a:rPr lang="en-IN" dirty="0" err="1" smtClean="0"/>
              <a:t>Banjar</a:t>
            </a:r>
            <a:r>
              <a:rPr lang="en-IN" dirty="0" smtClean="0"/>
              <a:t> – Once in five or more years </a:t>
            </a:r>
          </a:p>
          <a:p>
            <a:endParaRPr lang="en-IN" dirty="0" smtClean="0"/>
          </a:p>
          <a:p>
            <a:r>
              <a:rPr lang="en-IN" dirty="0" smtClean="0"/>
              <a:t>The mode of payment was generally in cash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878323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52400"/>
            <a:ext cx="78486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err="1" smtClean="0"/>
              <a:t>Mansabdari</a:t>
            </a:r>
            <a:r>
              <a:rPr lang="en-IN" sz="2000" b="1" dirty="0" smtClean="0"/>
              <a:t> System</a:t>
            </a:r>
            <a:endParaRPr lang="en-IN" sz="2000" b="1" dirty="0"/>
          </a:p>
          <a:p>
            <a:r>
              <a:rPr lang="en-IN" sz="2000" dirty="0" smtClean="0"/>
              <a:t>Akbar </a:t>
            </a:r>
            <a:r>
              <a:rPr lang="en-IN" sz="2000" b="1" dirty="0" smtClean="0"/>
              <a:t> </a:t>
            </a:r>
            <a:r>
              <a:rPr lang="en-IN" sz="2000" dirty="0" smtClean="0"/>
              <a:t>introduced the </a:t>
            </a:r>
            <a:r>
              <a:rPr lang="en-IN" sz="2000" dirty="0" err="1" smtClean="0"/>
              <a:t>Mansabdari</a:t>
            </a:r>
            <a:r>
              <a:rPr lang="en-IN" sz="2000" dirty="0" smtClean="0"/>
              <a:t> system in his administration .</a:t>
            </a:r>
          </a:p>
          <a:p>
            <a:endParaRPr lang="en-IN" sz="2000" dirty="0"/>
          </a:p>
          <a:p>
            <a:r>
              <a:rPr lang="en-IN" sz="2000" dirty="0" smtClean="0"/>
              <a:t>Under this system every officer was assigned a Rank ( </a:t>
            </a:r>
            <a:r>
              <a:rPr lang="en-IN" sz="2000" dirty="0" err="1" smtClean="0"/>
              <a:t>Mansab</a:t>
            </a:r>
            <a:r>
              <a:rPr lang="en-IN" sz="2000" dirty="0" smtClean="0"/>
              <a:t>)</a:t>
            </a:r>
          </a:p>
          <a:p>
            <a:endParaRPr lang="en-IN" sz="2000" dirty="0"/>
          </a:p>
          <a:p>
            <a:r>
              <a:rPr lang="en-IN" sz="2000" dirty="0" smtClean="0"/>
              <a:t>The  lowest rank was 10 and the highest rank was 5000 for the nobles .</a:t>
            </a:r>
          </a:p>
          <a:p>
            <a:endParaRPr lang="en-IN" sz="2000" dirty="0"/>
          </a:p>
          <a:p>
            <a:r>
              <a:rPr lang="en-IN" sz="2000" dirty="0" smtClean="0"/>
              <a:t>Princes of royal blood received higher ranks .</a:t>
            </a:r>
          </a:p>
          <a:p>
            <a:endParaRPr lang="en-IN" sz="2000" dirty="0"/>
          </a:p>
          <a:p>
            <a:r>
              <a:rPr lang="en-IN" sz="2000" dirty="0" smtClean="0"/>
              <a:t>The ranks were divided into two – </a:t>
            </a:r>
            <a:r>
              <a:rPr lang="en-IN" sz="2000" dirty="0" err="1" smtClean="0"/>
              <a:t>Zat</a:t>
            </a:r>
            <a:r>
              <a:rPr lang="en-IN" sz="2000" dirty="0" smtClean="0"/>
              <a:t> and </a:t>
            </a:r>
            <a:r>
              <a:rPr lang="en-IN" sz="2000" dirty="0" err="1" smtClean="0"/>
              <a:t>Sawar</a:t>
            </a:r>
            <a:r>
              <a:rPr lang="en-IN" sz="2000" dirty="0" smtClean="0"/>
              <a:t> .</a:t>
            </a:r>
          </a:p>
          <a:p>
            <a:endParaRPr lang="en-IN" sz="2000" dirty="0"/>
          </a:p>
          <a:p>
            <a:r>
              <a:rPr lang="en-IN" sz="2000" dirty="0" err="1" smtClean="0"/>
              <a:t>Zat</a:t>
            </a:r>
            <a:r>
              <a:rPr lang="en-IN" sz="2000" dirty="0" smtClean="0"/>
              <a:t> means personal and it fixed the personal status of a person .</a:t>
            </a:r>
          </a:p>
          <a:p>
            <a:endParaRPr lang="en-IN" sz="2000" dirty="0"/>
          </a:p>
          <a:p>
            <a:r>
              <a:rPr lang="en-IN" sz="2000" dirty="0" err="1" smtClean="0"/>
              <a:t>Sawar</a:t>
            </a:r>
            <a:r>
              <a:rPr lang="en-IN" sz="2000" dirty="0" smtClean="0"/>
              <a:t> rank indicated the number of cavalrymen of a person who was required to maintain .</a:t>
            </a:r>
          </a:p>
          <a:p>
            <a:endParaRPr lang="en-IN" sz="2000" dirty="0"/>
          </a:p>
          <a:p>
            <a:r>
              <a:rPr lang="en-IN" sz="2000" dirty="0" smtClean="0"/>
              <a:t>Every </a:t>
            </a:r>
            <a:r>
              <a:rPr lang="en-IN" sz="2000" dirty="0" err="1" smtClean="0"/>
              <a:t>Sawar</a:t>
            </a:r>
            <a:r>
              <a:rPr lang="en-IN" sz="2000" dirty="0" smtClean="0"/>
              <a:t> had to maintain at least two horses .</a:t>
            </a:r>
          </a:p>
          <a:p>
            <a:endParaRPr lang="en-IN" sz="2000" dirty="0"/>
          </a:p>
          <a:p>
            <a:r>
              <a:rPr lang="en-IN" sz="2000" dirty="0" smtClean="0"/>
              <a:t>The </a:t>
            </a:r>
            <a:r>
              <a:rPr lang="en-IN" sz="2000" dirty="0" err="1" smtClean="0"/>
              <a:t>Mansab</a:t>
            </a:r>
            <a:r>
              <a:rPr lang="en-IN" sz="2000" dirty="0" smtClean="0"/>
              <a:t> rank was not hereditary .</a:t>
            </a:r>
          </a:p>
          <a:p>
            <a:r>
              <a:rPr lang="en-IN" sz="2000" dirty="0" smtClean="0"/>
              <a:t>All appointments and promotions as well as dismissals were directly made by the emperor .</a:t>
            </a: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20045620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457200"/>
            <a:ext cx="85344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/>
              <a:t>Jahangir  ( 1605 – 1627 ) </a:t>
            </a:r>
          </a:p>
          <a:p>
            <a:endParaRPr lang="en-IN" dirty="0"/>
          </a:p>
          <a:p>
            <a:r>
              <a:rPr lang="en-IN" dirty="0" smtClean="0"/>
              <a:t>When Akbar died , Prince </a:t>
            </a:r>
            <a:r>
              <a:rPr lang="en-IN" dirty="0" err="1" smtClean="0"/>
              <a:t>Salim</a:t>
            </a:r>
            <a:r>
              <a:rPr lang="en-IN" dirty="0" smtClean="0"/>
              <a:t>   came to power with the  title of Jahangir  ( Conqueror of World )  in 1605 .</a:t>
            </a:r>
          </a:p>
          <a:p>
            <a:endParaRPr lang="en-IN" dirty="0"/>
          </a:p>
          <a:p>
            <a:r>
              <a:rPr lang="en-IN" dirty="0" smtClean="0"/>
              <a:t>His period  was witnessed a lot rebellions .</a:t>
            </a:r>
          </a:p>
          <a:p>
            <a:endParaRPr lang="en-IN" dirty="0"/>
          </a:p>
          <a:p>
            <a:r>
              <a:rPr lang="en-IN" dirty="0" smtClean="0"/>
              <a:t>His son </a:t>
            </a:r>
            <a:r>
              <a:rPr lang="en-IN" dirty="0" err="1" smtClean="0"/>
              <a:t>Khusrau</a:t>
            </a:r>
            <a:r>
              <a:rPr lang="en-IN" dirty="0" smtClean="0"/>
              <a:t> revolted  but was defeated and imprisoned .</a:t>
            </a:r>
          </a:p>
          <a:p>
            <a:endParaRPr lang="en-IN" dirty="0"/>
          </a:p>
          <a:p>
            <a:r>
              <a:rPr lang="en-IN" b="1" dirty="0" err="1" smtClean="0"/>
              <a:t>Nur</a:t>
            </a:r>
            <a:r>
              <a:rPr lang="en-IN" b="1" dirty="0" smtClean="0"/>
              <a:t> </a:t>
            </a:r>
            <a:r>
              <a:rPr lang="en-IN" b="1" dirty="0" err="1"/>
              <a:t>Jahan</a:t>
            </a:r>
            <a:r>
              <a:rPr lang="en-IN" b="1" dirty="0"/>
              <a:t>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In 1611 , Jahangir married  </a:t>
            </a:r>
            <a:r>
              <a:rPr lang="en-IN" dirty="0" err="1" smtClean="0"/>
              <a:t>Mehrunnisa</a:t>
            </a:r>
            <a:r>
              <a:rPr lang="en-IN" dirty="0" smtClean="0"/>
              <a:t> who was known as  </a:t>
            </a:r>
            <a:r>
              <a:rPr lang="en-IN" dirty="0" err="1" smtClean="0"/>
              <a:t>Nur</a:t>
            </a:r>
            <a:r>
              <a:rPr lang="en-IN" dirty="0" smtClean="0"/>
              <a:t> </a:t>
            </a:r>
            <a:r>
              <a:rPr lang="en-IN" dirty="0" err="1" smtClean="0"/>
              <a:t>Jahan</a:t>
            </a:r>
            <a:r>
              <a:rPr lang="en-IN" dirty="0" smtClean="0"/>
              <a:t>  ( Light of World ) </a:t>
            </a:r>
          </a:p>
          <a:p>
            <a:endParaRPr lang="en-IN" dirty="0"/>
          </a:p>
          <a:p>
            <a:r>
              <a:rPr lang="en-IN" dirty="0" smtClean="0"/>
              <a:t>Her father  </a:t>
            </a:r>
            <a:r>
              <a:rPr lang="en-IN" dirty="0" err="1" smtClean="0"/>
              <a:t>Itimadud</a:t>
            </a:r>
            <a:r>
              <a:rPr lang="en-IN" dirty="0" smtClean="0"/>
              <a:t> </a:t>
            </a:r>
            <a:r>
              <a:rPr lang="en-IN" dirty="0" err="1" smtClean="0"/>
              <a:t>dauala</a:t>
            </a:r>
            <a:r>
              <a:rPr lang="en-IN" dirty="0" smtClean="0"/>
              <a:t>  was a respectable person .</a:t>
            </a:r>
          </a:p>
          <a:p>
            <a:endParaRPr lang="en-IN" dirty="0"/>
          </a:p>
          <a:p>
            <a:r>
              <a:rPr lang="en-IN" dirty="0" smtClean="0"/>
              <a:t>He was given the post of Chief </a:t>
            </a:r>
            <a:r>
              <a:rPr lang="en-IN" dirty="0" err="1" smtClean="0"/>
              <a:t>Diwan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Other members of her family also benefited from this alliance .</a:t>
            </a:r>
          </a:p>
          <a:p>
            <a:endParaRPr lang="en-IN" dirty="0"/>
          </a:p>
          <a:p>
            <a:r>
              <a:rPr lang="en-IN" dirty="0" err="1" smtClean="0"/>
              <a:t>Nur</a:t>
            </a:r>
            <a:r>
              <a:rPr lang="en-IN" dirty="0" smtClean="0"/>
              <a:t> </a:t>
            </a:r>
            <a:r>
              <a:rPr lang="en-IN" dirty="0" err="1" smtClean="0"/>
              <a:t>Jahan’s</a:t>
            </a:r>
            <a:r>
              <a:rPr lang="en-IN" dirty="0" smtClean="0"/>
              <a:t> elder brother </a:t>
            </a:r>
            <a:r>
              <a:rPr lang="en-IN" dirty="0" err="1" smtClean="0"/>
              <a:t>Asaf</a:t>
            </a:r>
            <a:r>
              <a:rPr lang="en-IN" dirty="0" smtClean="0"/>
              <a:t> Khan was appointed as Khan – I – </a:t>
            </a:r>
            <a:r>
              <a:rPr lang="en-IN" dirty="0" err="1" smtClean="0"/>
              <a:t>Saman</a:t>
            </a:r>
            <a:r>
              <a:rPr lang="en-IN" dirty="0" smtClean="0"/>
              <a:t>, , a post reserved for the nobles .</a:t>
            </a:r>
          </a:p>
        </p:txBody>
      </p:sp>
    </p:spTree>
    <p:extLst>
      <p:ext uri="{BB962C8B-B14F-4D97-AF65-F5344CB8AC3E}">
        <p14:creationId xmlns:p14="http://schemas.microsoft.com/office/powerpoint/2010/main" val="39980547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424934"/>
            <a:ext cx="8683265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In 1612  , </a:t>
            </a:r>
            <a:r>
              <a:rPr lang="en-IN" dirty="0" err="1" smtClean="0"/>
              <a:t>Asaf</a:t>
            </a:r>
            <a:r>
              <a:rPr lang="en-IN" dirty="0" smtClean="0"/>
              <a:t> Khan’s daughter , </a:t>
            </a:r>
            <a:r>
              <a:rPr lang="en-IN" dirty="0" err="1" smtClean="0"/>
              <a:t>Arjumand</a:t>
            </a:r>
            <a:r>
              <a:rPr lang="en-IN" dirty="0" smtClean="0"/>
              <a:t> </a:t>
            </a:r>
            <a:r>
              <a:rPr lang="en-IN" dirty="0" err="1" smtClean="0"/>
              <a:t>Banu</a:t>
            </a:r>
            <a:r>
              <a:rPr lang="en-IN" dirty="0" smtClean="0"/>
              <a:t> Begum  ( later known as </a:t>
            </a:r>
            <a:r>
              <a:rPr lang="en-IN" dirty="0" err="1" smtClean="0"/>
              <a:t>Mumtaj</a:t>
            </a:r>
            <a:r>
              <a:rPr lang="en-IN" dirty="0" smtClean="0"/>
              <a:t> ), </a:t>
            </a:r>
          </a:p>
          <a:p>
            <a:endParaRPr lang="en-IN" dirty="0"/>
          </a:p>
          <a:p>
            <a:r>
              <a:rPr lang="en-IN" dirty="0" smtClean="0"/>
              <a:t> married  Jahangir’s third son , prince </a:t>
            </a:r>
            <a:r>
              <a:rPr lang="en-IN" dirty="0" err="1" smtClean="0"/>
              <a:t>Khurram</a:t>
            </a:r>
            <a:r>
              <a:rPr lang="en-IN" dirty="0" smtClean="0"/>
              <a:t> ( later Shah </a:t>
            </a:r>
            <a:r>
              <a:rPr lang="en-IN" dirty="0" err="1" smtClean="0"/>
              <a:t>Jahan</a:t>
            </a:r>
            <a:r>
              <a:rPr lang="en-IN" dirty="0" smtClean="0"/>
              <a:t> ).</a:t>
            </a:r>
          </a:p>
          <a:p>
            <a:endParaRPr lang="en-IN" dirty="0"/>
          </a:p>
          <a:p>
            <a:endParaRPr lang="en-IN" dirty="0" smtClean="0"/>
          </a:p>
          <a:p>
            <a:r>
              <a:rPr lang="en-IN" dirty="0" err="1" smtClean="0"/>
              <a:t>Nur</a:t>
            </a:r>
            <a:r>
              <a:rPr lang="en-IN" dirty="0" smtClean="0"/>
              <a:t> </a:t>
            </a:r>
            <a:r>
              <a:rPr lang="en-IN" dirty="0" err="1" smtClean="0"/>
              <a:t>Jahan</a:t>
            </a:r>
            <a:r>
              <a:rPr lang="en-IN" dirty="0" smtClean="0"/>
              <a:t> formed a group of “ Junta “ . And this led to two factions in the Mughal court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This drove Shah </a:t>
            </a:r>
            <a:r>
              <a:rPr lang="en-IN" dirty="0" err="1" smtClean="0"/>
              <a:t>Jahan</a:t>
            </a:r>
            <a:r>
              <a:rPr lang="en-IN" dirty="0" smtClean="0"/>
              <a:t> into rebellion against his father in 1622 , since he felt that Jahangir was completely under  </a:t>
            </a:r>
            <a:r>
              <a:rPr lang="en-IN" dirty="0" err="1" smtClean="0"/>
              <a:t>Nur</a:t>
            </a:r>
            <a:r>
              <a:rPr lang="en-IN" dirty="0" smtClean="0"/>
              <a:t> </a:t>
            </a:r>
            <a:r>
              <a:rPr lang="en-IN" dirty="0" err="1" smtClean="0"/>
              <a:t>Jahan’s</a:t>
            </a:r>
            <a:r>
              <a:rPr lang="en-IN" dirty="0" smtClean="0"/>
              <a:t> influence .</a:t>
            </a:r>
          </a:p>
          <a:p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however , it is clear that </a:t>
            </a:r>
            <a:r>
              <a:rPr lang="en-IN" dirty="0" err="1" smtClean="0"/>
              <a:t>Nur</a:t>
            </a:r>
            <a:r>
              <a:rPr lang="en-IN" dirty="0" smtClean="0"/>
              <a:t> </a:t>
            </a:r>
            <a:r>
              <a:rPr lang="en-IN" dirty="0" err="1" smtClean="0"/>
              <a:t>Jahan</a:t>
            </a:r>
            <a:r>
              <a:rPr lang="en-IN" dirty="0" smtClean="0"/>
              <a:t> dominated the royal household and set new fashions based on Persian traditions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She encouraged Persian Art and Culture in the Court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She was a constant companion of Jahangir.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694664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81000"/>
            <a:ext cx="83820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err="1" smtClean="0"/>
              <a:t>Jaja</a:t>
            </a:r>
            <a:r>
              <a:rPr lang="en-IN" dirty="0" smtClean="0"/>
              <a:t> </a:t>
            </a:r>
            <a:r>
              <a:rPr lang="en-IN" dirty="0" err="1" smtClean="0"/>
              <a:t>Jahan</a:t>
            </a:r>
            <a:r>
              <a:rPr lang="en-IN" dirty="0" smtClean="0"/>
              <a:t> revolted against his father  .</a:t>
            </a:r>
          </a:p>
          <a:p>
            <a:endParaRPr lang="en-IN" dirty="0"/>
          </a:p>
          <a:p>
            <a:r>
              <a:rPr lang="en-IN" dirty="0" smtClean="0"/>
              <a:t>His father ordered him to go to Kandahar .</a:t>
            </a:r>
          </a:p>
          <a:p>
            <a:endParaRPr lang="en-IN" dirty="0"/>
          </a:p>
          <a:p>
            <a:r>
              <a:rPr lang="en-IN" dirty="0" smtClean="0"/>
              <a:t>After Jahangir’s death in 1627 , Shah </a:t>
            </a:r>
            <a:r>
              <a:rPr lang="en-IN" dirty="0" err="1" smtClean="0"/>
              <a:t>Jahan</a:t>
            </a:r>
            <a:r>
              <a:rPr lang="en-IN" dirty="0" smtClean="0"/>
              <a:t> reached Agra with the support of the nobles and the Army .</a:t>
            </a:r>
          </a:p>
          <a:p>
            <a:endParaRPr lang="en-IN" dirty="0"/>
          </a:p>
          <a:p>
            <a:r>
              <a:rPr lang="en-IN" dirty="0" err="1" smtClean="0"/>
              <a:t>Nur</a:t>
            </a:r>
            <a:r>
              <a:rPr lang="en-IN" dirty="0" smtClean="0"/>
              <a:t> </a:t>
            </a:r>
            <a:r>
              <a:rPr lang="en-IN" dirty="0" err="1" smtClean="0"/>
              <a:t>Jahan</a:t>
            </a:r>
            <a:r>
              <a:rPr lang="en-IN" dirty="0" smtClean="0"/>
              <a:t> was given a pension and lived a retired life till her death 18 years later .</a:t>
            </a:r>
          </a:p>
          <a:p>
            <a:endParaRPr lang="en-IN" dirty="0"/>
          </a:p>
          <a:p>
            <a:endParaRPr lang="en-IN" dirty="0" smtClean="0"/>
          </a:p>
          <a:p>
            <a:r>
              <a:rPr lang="en-IN" b="1" dirty="0" smtClean="0"/>
              <a:t>Shah </a:t>
            </a:r>
            <a:r>
              <a:rPr lang="en-IN" b="1" dirty="0" err="1" smtClean="0"/>
              <a:t>Jahan</a:t>
            </a:r>
            <a:r>
              <a:rPr lang="en-IN" b="1" dirty="0" smtClean="0"/>
              <a:t> ( 1627 – 1658 )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Shah </a:t>
            </a:r>
            <a:r>
              <a:rPr lang="en-IN" dirty="0" err="1" smtClean="0"/>
              <a:t>Jahan</a:t>
            </a:r>
            <a:r>
              <a:rPr lang="en-IN" dirty="0" smtClean="0"/>
              <a:t> </a:t>
            </a:r>
            <a:r>
              <a:rPr lang="en-IN" dirty="0" err="1" smtClean="0"/>
              <a:t>launshed</a:t>
            </a:r>
            <a:r>
              <a:rPr lang="en-IN" dirty="0" smtClean="0"/>
              <a:t> a prolonged campaign in the northwest frontier to recover </a:t>
            </a:r>
            <a:r>
              <a:rPr lang="en-IN" dirty="0" err="1" smtClean="0"/>
              <a:t>Kabdahar</a:t>
            </a:r>
            <a:r>
              <a:rPr lang="en-IN" dirty="0" smtClean="0"/>
              <a:t>  and other ancestral lands .</a:t>
            </a:r>
          </a:p>
          <a:p>
            <a:endParaRPr lang="en-IN" dirty="0"/>
          </a:p>
          <a:p>
            <a:r>
              <a:rPr lang="en-IN" dirty="0" smtClean="0"/>
              <a:t>The Mughal army lost more than five thousand lives during the successive invasions between 1639 and 1647 .</a:t>
            </a:r>
          </a:p>
          <a:p>
            <a:endParaRPr lang="en-IN" dirty="0"/>
          </a:p>
          <a:p>
            <a:r>
              <a:rPr lang="en-IN" dirty="0" smtClean="0"/>
              <a:t>Then Shah </a:t>
            </a:r>
            <a:r>
              <a:rPr lang="en-IN" dirty="0" err="1" smtClean="0"/>
              <a:t>Jahan</a:t>
            </a:r>
            <a:r>
              <a:rPr lang="en-IN" dirty="0" smtClean="0"/>
              <a:t> realized his mistakes  and stopped fighting 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241185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flipH="1">
            <a:off x="228600" y="228600"/>
            <a:ext cx="8260081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His Deccan policy was more successful .</a:t>
            </a:r>
          </a:p>
          <a:p>
            <a:endParaRPr lang="en-IN" dirty="0"/>
          </a:p>
          <a:p>
            <a:r>
              <a:rPr lang="en-IN" dirty="0" smtClean="0"/>
              <a:t>He defeated the forces  of </a:t>
            </a:r>
            <a:r>
              <a:rPr lang="en-IN" dirty="0" err="1" smtClean="0"/>
              <a:t>Ahmadnagar</a:t>
            </a:r>
            <a:r>
              <a:rPr lang="en-IN" dirty="0" smtClean="0"/>
              <a:t> and annexed it.</a:t>
            </a:r>
          </a:p>
          <a:p>
            <a:endParaRPr lang="en-IN" dirty="0"/>
          </a:p>
          <a:p>
            <a:r>
              <a:rPr lang="en-IN" dirty="0" smtClean="0"/>
              <a:t>Both </a:t>
            </a:r>
            <a:r>
              <a:rPr lang="en-IN" dirty="0" err="1" smtClean="0"/>
              <a:t>Bijapur</a:t>
            </a:r>
            <a:r>
              <a:rPr lang="en-IN" dirty="0" smtClean="0"/>
              <a:t> and </a:t>
            </a:r>
            <a:r>
              <a:rPr lang="en-IN" dirty="0" err="1" smtClean="0"/>
              <a:t>Golkonda</a:t>
            </a:r>
            <a:r>
              <a:rPr lang="en-IN" dirty="0" smtClean="0"/>
              <a:t>  brought under his control  and </a:t>
            </a:r>
            <a:r>
              <a:rPr lang="en-IN" dirty="0" err="1" smtClean="0"/>
              <a:t>sogned</a:t>
            </a:r>
            <a:r>
              <a:rPr lang="en-IN" dirty="0" smtClean="0"/>
              <a:t> a treaty .</a:t>
            </a:r>
          </a:p>
          <a:p>
            <a:endParaRPr lang="en-IN" dirty="0"/>
          </a:p>
          <a:p>
            <a:r>
              <a:rPr lang="en-IN" dirty="0" smtClean="0"/>
              <a:t>He established four Provinces in the Deccan – </a:t>
            </a:r>
            <a:r>
              <a:rPr lang="en-IN" dirty="0" err="1" smtClean="0"/>
              <a:t>Khandesh</a:t>
            </a:r>
            <a:r>
              <a:rPr lang="en-IN" dirty="0" smtClean="0"/>
              <a:t> , Berar , </a:t>
            </a:r>
            <a:r>
              <a:rPr lang="en-IN" dirty="0" err="1" smtClean="0"/>
              <a:t>Telungana</a:t>
            </a:r>
            <a:r>
              <a:rPr lang="en-IN" dirty="0" smtClean="0"/>
              <a:t> and </a:t>
            </a:r>
            <a:r>
              <a:rPr lang="en-IN" dirty="0" err="1" smtClean="0"/>
              <a:t>Daulatabad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They were put under the control of his son </a:t>
            </a:r>
            <a:r>
              <a:rPr lang="en-IN" dirty="0" err="1" smtClean="0"/>
              <a:t>Aurangazeb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sz="2000" b="1" dirty="0" smtClean="0"/>
              <a:t>War of Succession </a:t>
            </a:r>
            <a:endParaRPr lang="en-IN" sz="2000" b="1" dirty="0"/>
          </a:p>
          <a:p>
            <a:endParaRPr lang="en-IN" dirty="0"/>
          </a:p>
          <a:p>
            <a:r>
              <a:rPr lang="en-IN" dirty="0" smtClean="0"/>
              <a:t>The last years of Shah </a:t>
            </a:r>
            <a:r>
              <a:rPr lang="en-IN" dirty="0" err="1" smtClean="0"/>
              <a:t>Jahan’s</a:t>
            </a:r>
            <a:r>
              <a:rPr lang="en-IN" dirty="0" smtClean="0"/>
              <a:t> reign were raised a bitter war of succession among his four sons ___</a:t>
            </a:r>
          </a:p>
          <a:p>
            <a:endParaRPr lang="en-IN" dirty="0"/>
          </a:p>
          <a:p>
            <a:r>
              <a:rPr lang="en-IN" dirty="0" smtClean="0"/>
              <a:t> </a:t>
            </a:r>
            <a:r>
              <a:rPr lang="en-IN" b="1" dirty="0" err="1" smtClean="0"/>
              <a:t>Dara</a:t>
            </a:r>
            <a:r>
              <a:rPr lang="en-IN" b="1" dirty="0" smtClean="0"/>
              <a:t> </a:t>
            </a:r>
            <a:r>
              <a:rPr lang="en-IN" b="1" dirty="0" err="1" smtClean="0"/>
              <a:t>Shikoh</a:t>
            </a:r>
            <a:r>
              <a:rPr lang="en-IN" b="1" dirty="0" smtClean="0"/>
              <a:t> ( Crown  Prince ) , </a:t>
            </a:r>
          </a:p>
          <a:p>
            <a:endParaRPr lang="en-IN" b="1" dirty="0"/>
          </a:p>
          <a:p>
            <a:r>
              <a:rPr lang="en-IN" b="1" dirty="0" err="1" smtClean="0"/>
              <a:t>Shuja</a:t>
            </a:r>
            <a:r>
              <a:rPr lang="en-IN" b="1" dirty="0" smtClean="0"/>
              <a:t> ( Governor of Bengal )</a:t>
            </a:r>
          </a:p>
          <a:p>
            <a:endParaRPr lang="en-IN" b="1" dirty="0"/>
          </a:p>
          <a:p>
            <a:r>
              <a:rPr lang="en-IN" b="1" dirty="0" err="1" smtClean="0"/>
              <a:t>Aurangazeb</a:t>
            </a:r>
            <a:r>
              <a:rPr lang="en-IN" b="1" dirty="0" smtClean="0"/>
              <a:t> ( Governor of Deccan ) , and </a:t>
            </a:r>
          </a:p>
          <a:p>
            <a:endParaRPr lang="en-IN" b="1" dirty="0"/>
          </a:p>
          <a:p>
            <a:r>
              <a:rPr lang="en-IN" b="1" dirty="0" err="1" smtClean="0"/>
              <a:t>Murad</a:t>
            </a:r>
            <a:r>
              <a:rPr lang="en-IN" b="1" dirty="0" smtClean="0"/>
              <a:t> </a:t>
            </a:r>
            <a:r>
              <a:rPr lang="en-IN" b="1" dirty="0" err="1" smtClean="0"/>
              <a:t>Baksh</a:t>
            </a:r>
            <a:r>
              <a:rPr lang="en-IN" b="1" dirty="0" smtClean="0"/>
              <a:t> ( Governor of </a:t>
            </a:r>
            <a:r>
              <a:rPr lang="en-IN" b="1" dirty="0" err="1" smtClean="0"/>
              <a:t>Malwa</a:t>
            </a:r>
            <a:r>
              <a:rPr lang="en-IN" b="1" dirty="0" smtClean="0"/>
              <a:t> and Gujarat </a:t>
            </a:r>
            <a:r>
              <a:rPr lang="en-IN" dirty="0" smtClean="0"/>
              <a:t>) 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395617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flipH="1">
            <a:off x="370002" y="235780"/>
            <a:ext cx="8160864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err="1" smtClean="0"/>
              <a:t>Aurangazeb</a:t>
            </a:r>
            <a:r>
              <a:rPr lang="en-IN" dirty="0" smtClean="0"/>
              <a:t> emerged victorious in this struggle .</a:t>
            </a:r>
          </a:p>
          <a:p>
            <a:endParaRPr lang="en-IN" dirty="0"/>
          </a:p>
          <a:p>
            <a:r>
              <a:rPr lang="en-IN" dirty="0" smtClean="0"/>
              <a:t>He entered the Agra Fort after defeating </a:t>
            </a:r>
            <a:r>
              <a:rPr lang="en-IN" dirty="0" err="1" smtClean="0"/>
              <a:t>Dara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He forced Shah </a:t>
            </a:r>
            <a:r>
              <a:rPr lang="en-IN" dirty="0" err="1" smtClean="0"/>
              <a:t>Jahan</a:t>
            </a:r>
            <a:r>
              <a:rPr lang="en-IN" dirty="0" smtClean="0"/>
              <a:t> to  surrender .</a:t>
            </a:r>
          </a:p>
          <a:p>
            <a:endParaRPr lang="en-IN" dirty="0"/>
          </a:p>
          <a:p>
            <a:r>
              <a:rPr lang="en-IN" dirty="0" smtClean="0"/>
              <a:t>Shah </a:t>
            </a:r>
            <a:r>
              <a:rPr lang="en-IN" dirty="0" err="1" smtClean="0"/>
              <a:t>Jahan</a:t>
            </a:r>
            <a:r>
              <a:rPr lang="en-IN" dirty="0" smtClean="0"/>
              <a:t> was imprisoned in a Fort at Agra .</a:t>
            </a:r>
          </a:p>
          <a:p>
            <a:endParaRPr lang="en-IN" dirty="0"/>
          </a:p>
          <a:p>
            <a:r>
              <a:rPr lang="en-IN" dirty="0" smtClean="0"/>
              <a:t>He died in 1666 and buried beside his wife’s grave in the </a:t>
            </a:r>
            <a:r>
              <a:rPr lang="en-IN" dirty="0" err="1" smtClean="0"/>
              <a:t>Taj</a:t>
            </a:r>
            <a:r>
              <a:rPr lang="en-IN" dirty="0" smtClean="0"/>
              <a:t> </a:t>
            </a:r>
            <a:r>
              <a:rPr lang="en-IN" dirty="0" err="1" smtClean="0"/>
              <a:t>Mahal</a:t>
            </a:r>
            <a:r>
              <a:rPr lang="en-IN" dirty="0" smtClean="0"/>
              <a:t>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sz="2000" b="1" dirty="0" err="1" smtClean="0"/>
              <a:t>Aurangazeb</a:t>
            </a:r>
            <a:r>
              <a:rPr lang="en-IN" sz="2000" b="1" dirty="0" smtClean="0"/>
              <a:t> ( 1658 – 1707 )</a:t>
            </a:r>
          </a:p>
          <a:p>
            <a:endParaRPr lang="en-IN" dirty="0"/>
          </a:p>
          <a:p>
            <a:r>
              <a:rPr lang="en-IN" dirty="0" smtClean="0"/>
              <a:t> </a:t>
            </a:r>
            <a:r>
              <a:rPr lang="en-IN" dirty="0" err="1"/>
              <a:t>A</a:t>
            </a:r>
            <a:r>
              <a:rPr lang="en-IN" dirty="0" err="1" smtClean="0"/>
              <a:t>urangazeb</a:t>
            </a:r>
            <a:r>
              <a:rPr lang="en-IN" dirty="0" smtClean="0"/>
              <a:t> was one of the ablest of the Mughal Kings .</a:t>
            </a:r>
          </a:p>
          <a:p>
            <a:endParaRPr lang="en-IN" dirty="0"/>
          </a:p>
          <a:p>
            <a:r>
              <a:rPr lang="en-IN" dirty="0" smtClean="0"/>
              <a:t>He assumed the title of </a:t>
            </a:r>
            <a:r>
              <a:rPr lang="en-IN" dirty="0" err="1" smtClean="0"/>
              <a:t>Alamgir</a:t>
            </a:r>
            <a:r>
              <a:rPr lang="en-IN" dirty="0" smtClean="0"/>
              <a:t> ___ World Conqueror .</a:t>
            </a:r>
          </a:p>
          <a:p>
            <a:endParaRPr lang="en-IN" dirty="0"/>
          </a:p>
          <a:p>
            <a:r>
              <a:rPr lang="en-IN" dirty="0" smtClean="0"/>
              <a:t>His military  Campaigns in his first ten years of reign were a great success .</a:t>
            </a:r>
          </a:p>
          <a:p>
            <a:endParaRPr lang="en-IN" dirty="0"/>
          </a:p>
          <a:p>
            <a:r>
              <a:rPr lang="en-IN" dirty="0" smtClean="0"/>
              <a:t>He suppressed the minor revolts </a:t>
            </a:r>
          </a:p>
          <a:p>
            <a:endParaRPr lang="en-IN" dirty="0"/>
          </a:p>
          <a:p>
            <a:r>
              <a:rPr lang="en-IN" dirty="0" smtClean="0"/>
              <a:t>But he faced serious difficulties  in the latter part of his reign .</a:t>
            </a:r>
          </a:p>
        </p:txBody>
      </p:sp>
    </p:spTree>
    <p:extLst>
      <p:ext uri="{BB962C8B-B14F-4D97-AF65-F5344CB8AC3E}">
        <p14:creationId xmlns:p14="http://schemas.microsoft.com/office/powerpoint/2010/main" val="23872410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flipH="1">
            <a:off x="304800" y="228600"/>
            <a:ext cx="8107681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The </a:t>
            </a:r>
            <a:r>
              <a:rPr lang="en-IN" dirty="0" err="1" smtClean="0"/>
              <a:t>Jats</a:t>
            </a:r>
            <a:r>
              <a:rPr lang="en-IN" dirty="0" smtClean="0"/>
              <a:t> and </a:t>
            </a:r>
            <a:r>
              <a:rPr lang="en-IN" dirty="0" err="1" smtClean="0"/>
              <a:t>Satnamis</a:t>
            </a:r>
            <a:r>
              <a:rPr lang="en-IN" dirty="0" smtClean="0"/>
              <a:t> and also the Sikhs revolted  against him .</a:t>
            </a:r>
          </a:p>
          <a:p>
            <a:endParaRPr lang="en-IN" dirty="0"/>
          </a:p>
          <a:p>
            <a:r>
              <a:rPr lang="en-IN" dirty="0" smtClean="0"/>
              <a:t>These revolts were induced by his harsh religious policy .</a:t>
            </a:r>
          </a:p>
          <a:p>
            <a:endParaRPr lang="en-IN" dirty="0"/>
          </a:p>
          <a:p>
            <a:r>
              <a:rPr lang="en-IN" sz="2000" b="1" dirty="0" smtClean="0"/>
              <a:t>Deccan Policy </a:t>
            </a:r>
          </a:p>
          <a:p>
            <a:endParaRPr lang="en-IN" dirty="0"/>
          </a:p>
          <a:p>
            <a:r>
              <a:rPr lang="en-IN" dirty="0" smtClean="0"/>
              <a:t>The Deccan policy of the Mughals started from the reign of Akbar , who conquered </a:t>
            </a:r>
            <a:r>
              <a:rPr lang="en-IN" dirty="0" err="1" smtClean="0"/>
              <a:t>Khanesh</a:t>
            </a:r>
            <a:r>
              <a:rPr lang="en-IN" dirty="0" smtClean="0"/>
              <a:t> and Berar .</a:t>
            </a:r>
          </a:p>
          <a:p>
            <a:endParaRPr lang="en-IN" dirty="0"/>
          </a:p>
          <a:p>
            <a:endParaRPr lang="en-IN" b="1" dirty="0" smtClean="0"/>
          </a:p>
          <a:p>
            <a:r>
              <a:rPr lang="en-IN" b="1" dirty="0" smtClean="0"/>
              <a:t>Jahangir</a:t>
            </a:r>
            <a:r>
              <a:rPr lang="en-IN" dirty="0" smtClean="0"/>
              <a:t> fought against Malik Amber of </a:t>
            </a:r>
            <a:r>
              <a:rPr lang="en-IN" b="1" dirty="0" err="1" smtClean="0"/>
              <a:t>Ahmadnagar</a:t>
            </a:r>
            <a:r>
              <a:rPr lang="en-IN" b="1" dirty="0" smtClean="0"/>
              <a:t> </a:t>
            </a:r>
            <a:r>
              <a:rPr lang="en-IN" dirty="0" smtClean="0"/>
              <a:t>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During the Shah </a:t>
            </a:r>
            <a:r>
              <a:rPr lang="en-IN" dirty="0" err="1" smtClean="0"/>
              <a:t>Jahan’s</a:t>
            </a:r>
            <a:r>
              <a:rPr lang="en-IN" dirty="0" smtClean="0"/>
              <a:t> reign , </a:t>
            </a:r>
            <a:r>
              <a:rPr lang="en-IN" dirty="0" err="1" smtClean="0"/>
              <a:t>Aurangazeb</a:t>
            </a:r>
            <a:r>
              <a:rPr lang="en-IN" dirty="0" smtClean="0"/>
              <a:t> , as governor of Deccan , followed an aggressive  Deccan Policy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When </a:t>
            </a:r>
            <a:r>
              <a:rPr lang="en-IN" dirty="0" err="1" smtClean="0"/>
              <a:t>Aurangazeb</a:t>
            </a:r>
            <a:r>
              <a:rPr lang="en-IN" dirty="0" smtClean="0"/>
              <a:t> , became the Mughal emperor , for the first 25 years , he concentrated on the northwest frontier .</a:t>
            </a:r>
            <a:endParaRPr lang="en-IN" dirty="0"/>
          </a:p>
          <a:p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At that time , </a:t>
            </a:r>
            <a:r>
              <a:rPr lang="en-IN" dirty="0" err="1" smtClean="0"/>
              <a:t>Shivaji</a:t>
            </a:r>
            <a:r>
              <a:rPr lang="en-IN" dirty="0" smtClean="0"/>
              <a:t> , the Maratha ruler  , established an independent  Maratha Kingdom in the north and south </a:t>
            </a:r>
            <a:r>
              <a:rPr lang="en-IN" dirty="0" err="1" smtClean="0"/>
              <a:t>Konkan</a:t>
            </a:r>
            <a:r>
              <a:rPr lang="en-IN" dirty="0" smtClean="0"/>
              <a:t>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755700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04800"/>
            <a:ext cx="84582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To curtail the spread of the Marathas , </a:t>
            </a:r>
            <a:r>
              <a:rPr lang="en-IN" dirty="0" err="1" smtClean="0"/>
              <a:t>Aurangazeb</a:t>
            </a:r>
            <a:r>
              <a:rPr lang="en-IN" dirty="0" smtClean="0"/>
              <a:t> decided to invade </a:t>
            </a:r>
            <a:r>
              <a:rPr lang="en-IN" dirty="0" err="1" smtClean="0"/>
              <a:t>Bijapur</a:t>
            </a:r>
            <a:r>
              <a:rPr lang="en-IN" dirty="0" smtClean="0"/>
              <a:t> and </a:t>
            </a:r>
            <a:r>
              <a:rPr lang="en-IN" dirty="0" err="1" smtClean="0"/>
              <a:t>Golkonda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He defeated </a:t>
            </a:r>
            <a:r>
              <a:rPr lang="en-IN" dirty="0" err="1" smtClean="0"/>
              <a:t>Sikandar</a:t>
            </a:r>
            <a:r>
              <a:rPr lang="en-IN" dirty="0" smtClean="0"/>
              <a:t> Shah of </a:t>
            </a:r>
            <a:r>
              <a:rPr lang="en-IN" dirty="0" err="1" smtClean="0"/>
              <a:t>Bijapur</a:t>
            </a:r>
            <a:r>
              <a:rPr lang="en-IN" dirty="0" smtClean="0"/>
              <a:t> and annexed his Kingdom .</a:t>
            </a:r>
          </a:p>
          <a:p>
            <a:endParaRPr lang="en-IN" dirty="0"/>
          </a:p>
          <a:p>
            <a:r>
              <a:rPr lang="en-IN" dirty="0" smtClean="0"/>
              <a:t>Then , he proceeded against  </a:t>
            </a:r>
            <a:r>
              <a:rPr lang="en-IN" dirty="0" err="1" smtClean="0"/>
              <a:t>Golkonda</a:t>
            </a:r>
            <a:r>
              <a:rPr lang="en-IN" dirty="0" smtClean="0"/>
              <a:t> and eliminated the </a:t>
            </a:r>
            <a:r>
              <a:rPr lang="en-IN" dirty="0" err="1" smtClean="0"/>
              <a:t>Kutb</a:t>
            </a:r>
            <a:r>
              <a:rPr lang="en-IN" dirty="0" smtClean="0"/>
              <a:t> </a:t>
            </a:r>
            <a:r>
              <a:rPr lang="en-IN" dirty="0" err="1" smtClean="0"/>
              <a:t>Shahi</a:t>
            </a:r>
            <a:r>
              <a:rPr lang="en-IN" dirty="0" smtClean="0"/>
              <a:t>  dynasty .</a:t>
            </a:r>
          </a:p>
          <a:p>
            <a:r>
              <a:rPr lang="en-IN" dirty="0" smtClean="0"/>
              <a:t>And annexed it .</a:t>
            </a:r>
          </a:p>
          <a:p>
            <a:endParaRPr lang="en-IN" dirty="0"/>
          </a:p>
          <a:p>
            <a:r>
              <a:rPr lang="en-IN" dirty="0" smtClean="0"/>
              <a:t>Religious Policy </a:t>
            </a:r>
          </a:p>
          <a:p>
            <a:endParaRPr lang="en-IN" dirty="0"/>
          </a:p>
          <a:p>
            <a:r>
              <a:rPr lang="en-IN" dirty="0" err="1" smtClean="0"/>
              <a:t>Aurangazeb</a:t>
            </a:r>
            <a:r>
              <a:rPr lang="en-IN" dirty="0" smtClean="0"/>
              <a:t> was a staunch and orthodox Muslim in his personal life .</a:t>
            </a:r>
          </a:p>
          <a:p>
            <a:endParaRPr lang="en-IN" dirty="0"/>
          </a:p>
          <a:p>
            <a:r>
              <a:rPr lang="en-IN" dirty="0" smtClean="0"/>
              <a:t>His aim was to transform India into an Islamic State .</a:t>
            </a:r>
          </a:p>
          <a:p>
            <a:endParaRPr lang="en-IN" dirty="0"/>
          </a:p>
          <a:p>
            <a:r>
              <a:rPr lang="en-IN" dirty="0" smtClean="0"/>
              <a:t>He created a separate department to enforce moral codes under a High – powered  officer called </a:t>
            </a:r>
            <a:r>
              <a:rPr lang="en-IN" dirty="0" err="1" smtClean="0"/>
              <a:t>Muhtasib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Drinking was prohibited .</a:t>
            </a:r>
          </a:p>
          <a:p>
            <a:endParaRPr lang="en-IN" dirty="0"/>
          </a:p>
          <a:p>
            <a:r>
              <a:rPr lang="en-IN" dirty="0" smtClean="0"/>
              <a:t>Cultivation and drugs were banned .</a:t>
            </a:r>
          </a:p>
        </p:txBody>
      </p:sp>
    </p:spTree>
    <p:extLst>
      <p:ext uri="{BB962C8B-B14F-4D97-AF65-F5344CB8AC3E}">
        <p14:creationId xmlns:p14="http://schemas.microsoft.com/office/powerpoint/2010/main" val="21167626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flipH="1">
            <a:off x="509989" y="350363"/>
            <a:ext cx="8183881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He forbade music in the Mughal court .</a:t>
            </a:r>
          </a:p>
          <a:p>
            <a:endParaRPr lang="en-IN" dirty="0"/>
          </a:p>
          <a:p>
            <a:r>
              <a:rPr lang="en-IN" dirty="0" smtClean="0"/>
              <a:t>He discontinued the Celebration of </a:t>
            </a:r>
            <a:r>
              <a:rPr lang="en-IN" dirty="0" err="1" smtClean="0"/>
              <a:t>Dasarah</a:t>
            </a:r>
            <a:r>
              <a:rPr lang="en-IN" dirty="0" smtClean="0"/>
              <a:t>  .</a:t>
            </a:r>
          </a:p>
          <a:p>
            <a:endParaRPr lang="en-IN" dirty="0"/>
          </a:p>
          <a:p>
            <a:r>
              <a:rPr lang="en-IN" dirty="0" smtClean="0"/>
              <a:t>Royal  Astronomers and Astrologers were  dismissed from service .</a:t>
            </a:r>
          </a:p>
          <a:p>
            <a:endParaRPr lang="en-IN" dirty="0"/>
          </a:p>
          <a:p>
            <a:r>
              <a:rPr lang="en-IN" dirty="0" smtClean="0"/>
              <a:t>Initially , </a:t>
            </a:r>
            <a:r>
              <a:rPr lang="en-IN" dirty="0" err="1" smtClean="0"/>
              <a:t>Aurangazeb</a:t>
            </a:r>
            <a:r>
              <a:rPr lang="en-IN" dirty="0" smtClean="0"/>
              <a:t> banned the construction of new Hindu temples and repair of old temples .</a:t>
            </a:r>
          </a:p>
          <a:p>
            <a:endParaRPr lang="en-IN" dirty="0"/>
          </a:p>
          <a:p>
            <a:r>
              <a:rPr lang="en-IN" dirty="0" smtClean="0"/>
              <a:t>Then he began a policy of destroying Hindu temples .</a:t>
            </a:r>
          </a:p>
          <a:p>
            <a:endParaRPr lang="en-IN" dirty="0"/>
          </a:p>
          <a:p>
            <a:r>
              <a:rPr lang="en-IN" dirty="0" smtClean="0"/>
              <a:t>The celebrated  temples at Mathura and </a:t>
            </a:r>
            <a:r>
              <a:rPr lang="en-IN" dirty="0" err="1" smtClean="0"/>
              <a:t>Benaras</a:t>
            </a:r>
            <a:r>
              <a:rPr lang="en-IN" dirty="0" smtClean="0"/>
              <a:t> were reduced to ruins .</a:t>
            </a:r>
          </a:p>
          <a:p>
            <a:endParaRPr lang="en-IN" dirty="0"/>
          </a:p>
          <a:p>
            <a:r>
              <a:rPr lang="en-IN" dirty="0" smtClean="0"/>
              <a:t>In 1679 , he re imposed  </a:t>
            </a:r>
            <a:r>
              <a:rPr lang="en-IN" dirty="0" err="1" smtClean="0"/>
              <a:t>Jiziya</a:t>
            </a:r>
            <a:r>
              <a:rPr lang="en-IN" dirty="0" smtClean="0"/>
              <a:t> and Pilgrim tax .</a:t>
            </a:r>
          </a:p>
          <a:p>
            <a:endParaRPr lang="en-IN" dirty="0"/>
          </a:p>
          <a:p>
            <a:r>
              <a:rPr lang="en-IN" dirty="0" smtClean="0"/>
              <a:t>He was not tolerant of other Muslim sects .</a:t>
            </a:r>
          </a:p>
          <a:p>
            <a:endParaRPr lang="en-IN" dirty="0"/>
          </a:p>
          <a:p>
            <a:r>
              <a:rPr lang="en-IN" dirty="0" smtClean="0"/>
              <a:t>The celebration of Muharram was stopped .</a:t>
            </a:r>
          </a:p>
          <a:p>
            <a:endParaRPr lang="en-IN" dirty="0"/>
          </a:p>
          <a:p>
            <a:r>
              <a:rPr lang="en-IN" dirty="0" smtClean="0"/>
              <a:t>He was against the Sikhs  and he executed the 9</a:t>
            </a:r>
            <a:r>
              <a:rPr lang="en-IN" baseline="30000" dirty="0" smtClean="0"/>
              <a:t>th</a:t>
            </a:r>
            <a:r>
              <a:rPr lang="en-IN" dirty="0" smtClean="0"/>
              <a:t> Sikh Guru  </a:t>
            </a:r>
            <a:r>
              <a:rPr lang="en-IN" dirty="0" err="1" smtClean="0"/>
              <a:t>Tej</a:t>
            </a:r>
            <a:r>
              <a:rPr lang="en-IN" dirty="0" smtClean="0"/>
              <a:t> </a:t>
            </a:r>
            <a:r>
              <a:rPr lang="en-IN" dirty="0" err="1" smtClean="0"/>
              <a:t>Bahadur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This had resulted in the transformation of Sikhs into a warring community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18904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flipH="1">
            <a:off x="234634" y="76200"/>
            <a:ext cx="8641081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/>
              <a:t>HUMAYUN ( 1555 – 1556 )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When </a:t>
            </a:r>
            <a:r>
              <a:rPr lang="en-IN" dirty="0" err="1" smtClean="0"/>
              <a:t>Humayun</a:t>
            </a:r>
            <a:r>
              <a:rPr lang="en-IN" dirty="0" smtClean="0"/>
              <a:t> left India in 1540 , he married </a:t>
            </a:r>
            <a:r>
              <a:rPr lang="en-IN" dirty="0" err="1" smtClean="0"/>
              <a:t>Hamida</a:t>
            </a:r>
            <a:r>
              <a:rPr lang="en-IN" dirty="0" smtClean="0"/>
              <a:t> </a:t>
            </a:r>
            <a:r>
              <a:rPr lang="en-IN" dirty="0" err="1" smtClean="0"/>
              <a:t>Banu</a:t>
            </a:r>
            <a:r>
              <a:rPr lang="en-IN" dirty="0" smtClean="0"/>
              <a:t> Begum on his way to Sind ,</a:t>
            </a:r>
            <a:endParaRPr lang="en-IN" dirty="0"/>
          </a:p>
          <a:p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When they stayed in </a:t>
            </a:r>
            <a:r>
              <a:rPr lang="en-IN" dirty="0" err="1" smtClean="0"/>
              <a:t>Amorkot</a:t>
            </a:r>
            <a:r>
              <a:rPr lang="en-IN" dirty="0" smtClean="0"/>
              <a:t> , Akbar was born in 1542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A Hindu ruler   </a:t>
            </a:r>
            <a:r>
              <a:rPr lang="en-IN" dirty="0" err="1" smtClean="0"/>
              <a:t>Rana</a:t>
            </a:r>
            <a:r>
              <a:rPr lang="en-IN" dirty="0" smtClean="0"/>
              <a:t> Prasad was the ruler of the Kingdom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err="1" smtClean="0"/>
              <a:t>Humayun</a:t>
            </a:r>
            <a:r>
              <a:rPr lang="en-IN" dirty="0" smtClean="0"/>
              <a:t> defeated his brothers , Kamran and </a:t>
            </a:r>
            <a:r>
              <a:rPr lang="en-IN" dirty="0" err="1" smtClean="0"/>
              <a:t>Askari</a:t>
            </a:r>
            <a:r>
              <a:rPr lang="en-IN" dirty="0" smtClean="0"/>
              <a:t>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At that time  the Sur Dynasty in India was declining rapidly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In 1555 , </a:t>
            </a:r>
            <a:r>
              <a:rPr lang="en-IN" dirty="0" err="1" smtClean="0"/>
              <a:t>Humayun</a:t>
            </a:r>
            <a:r>
              <a:rPr lang="en-IN" dirty="0" smtClean="0"/>
              <a:t>  defeated the Afghans and recovered the Mughal throne .</a:t>
            </a:r>
          </a:p>
          <a:p>
            <a:endParaRPr lang="en-IN" dirty="0"/>
          </a:p>
          <a:p>
            <a:endParaRPr lang="en-IN" dirty="0"/>
          </a:p>
          <a:p>
            <a:r>
              <a:rPr lang="en-IN" dirty="0" smtClean="0"/>
              <a:t>After Six months , he died in 1556 due to his fall  from the staircase of his Library .</a:t>
            </a:r>
          </a:p>
        </p:txBody>
      </p:sp>
    </p:spTree>
    <p:extLst>
      <p:ext uri="{BB962C8B-B14F-4D97-AF65-F5344CB8AC3E}">
        <p14:creationId xmlns:p14="http://schemas.microsoft.com/office/powerpoint/2010/main" val="4192962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533400"/>
            <a:ext cx="83820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His religious policy was responsible for turning the </a:t>
            </a:r>
            <a:r>
              <a:rPr lang="en-IN" dirty="0" err="1" smtClean="0"/>
              <a:t>Rajputs</a:t>
            </a:r>
            <a:r>
              <a:rPr lang="en-IN" dirty="0" smtClean="0"/>
              <a:t> , the Marathas  and Sikhs into the enemies of Mughal empire .</a:t>
            </a:r>
          </a:p>
          <a:p>
            <a:endParaRPr lang="en-IN" dirty="0"/>
          </a:p>
          <a:p>
            <a:r>
              <a:rPr lang="en-IN" dirty="0" smtClean="0"/>
              <a:t>Therefore , </a:t>
            </a:r>
            <a:r>
              <a:rPr lang="en-IN" dirty="0" smtClean="0"/>
              <a:t>Aurangzeb </a:t>
            </a:r>
            <a:r>
              <a:rPr lang="en-IN" dirty="0" smtClean="0"/>
              <a:t>was held responsible for the decline of the Mughal empire .</a:t>
            </a:r>
          </a:p>
          <a:p>
            <a:endParaRPr lang="en-IN" dirty="0"/>
          </a:p>
          <a:p>
            <a:endParaRPr lang="en-IN" sz="2000" b="1" dirty="0" smtClean="0"/>
          </a:p>
          <a:p>
            <a:r>
              <a:rPr lang="en-IN" sz="2000" b="1" dirty="0" smtClean="0"/>
              <a:t>Causes  for the Downfall of the Mughals .</a:t>
            </a:r>
          </a:p>
          <a:p>
            <a:endParaRPr lang="en-IN" dirty="0"/>
          </a:p>
          <a:p>
            <a:r>
              <a:rPr lang="en-IN" dirty="0" smtClean="0"/>
              <a:t>The Mughal Empire declined  after the death of Aurangzeb .</a:t>
            </a:r>
          </a:p>
          <a:p>
            <a:endParaRPr lang="en-IN" dirty="0"/>
          </a:p>
          <a:p>
            <a:r>
              <a:rPr lang="en-IN" dirty="0" smtClean="0"/>
              <a:t>The nobles in the Mughal Court were divided into number of group .</a:t>
            </a:r>
          </a:p>
          <a:p>
            <a:endParaRPr lang="en-IN" dirty="0"/>
          </a:p>
          <a:p>
            <a:r>
              <a:rPr lang="en-IN" dirty="0" smtClean="0"/>
              <a:t>In 1739  Nadir Shah  imprisoned  Mughal emperor and looted Delhi </a:t>
            </a:r>
          </a:p>
          <a:p>
            <a:endParaRPr lang="en-IN" dirty="0"/>
          </a:p>
          <a:p>
            <a:endParaRPr lang="en-IN" dirty="0" smtClean="0"/>
          </a:p>
          <a:p>
            <a:r>
              <a:rPr lang="en-IN" dirty="0" smtClean="0"/>
              <a:t>The Religious policies  and Deccan policies of Aurangzeb contributed to its decline .</a:t>
            </a:r>
          </a:p>
          <a:p>
            <a:endParaRPr lang="en-IN" dirty="0"/>
          </a:p>
          <a:p>
            <a:r>
              <a:rPr lang="en-IN" dirty="0" smtClean="0"/>
              <a:t>The weak successors and demoralization of the Mughal army also paved the way for it .</a:t>
            </a:r>
          </a:p>
          <a:p>
            <a:endParaRPr lang="en-IN" dirty="0"/>
          </a:p>
          <a:p>
            <a:r>
              <a:rPr lang="en-IN" dirty="0" smtClean="0"/>
              <a:t>The Financial difficulties due to continuous  wars led to the decline .</a:t>
            </a:r>
          </a:p>
        </p:txBody>
      </p:sp>
    </p:spTree>
    <p:extLst>
      <p:ext uri="{BB962C8B-B14F-4D97-AF65-F5344CB8AC3E}">
        <p14:creationId xmlns:p14="http://schemas.microsoft.com/office/powerpoint/2010/main" val="27199625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501134"/>
            <a:ext cx="83058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The Europeans began to settle in  India </a:t>
            </a:r>
          </a:p>
          <a:p>
            <a:endParaRPr lang="en-IN" dirty="0"/>
          </a:p>
          <a:p>
            <a:r>
              <a:rPr lang="en-IN" dirty="0" smtClean="0"/>
              <a:t>Further , the Invasion of Nadir Shah and Ahmad Shah </a:t>
            </a:r>
            <a:r>
              <a:rPr lang="en-IN" dirty="0" err="1" smtClean="0"/>
              <a:t>Abdali</a:t>
            </a:r>
            <a:r>
              <a:rPr lang="en-IN" dirty="0" smtClean="0"/>
              <a:t>  weakened the Mughal empire .</a:t>
            </a:r>
          </a:p>
          <a:p>
            <a:endParaRPr lang="en-IN" dirty="0"/>
          </a:p>
          <a:p>
            <a:r>
              <a:rPr lang="en-IN" dirty="0" smtClean="0"/>
              <a:t>Thus  the decline and downfall of the Mughal Empire was due to the combination of Political , Social  and Economic factors .</a:t>
            </a:r>
          </a:p>
          <a:p>
            <a:endParaRPr lang="en-IN" dirty="0"/>
          </a:p>
          <a:p>
            <a:r>
              <a:rPr lang="en-IN" dirty="0" smtClean="0"/>
              <a:t>                                                       _________ 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45145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flipH="1">
            <a:off x="443014" y="583018"/>
            <a:ext cx="8290562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err="1" smtClean="0"/>
              <a:t>Humayun</a:t>
            </a:r>
            <a:r>
              <a:rPr lang="en-IN" dirty="0" smtClean="0"/>
              <a:t> was not a good General and Warrior , he was Kind and Generous .</a:t>
            </a:r>
          </a:p>
          <a:p>
            <a:endParaRPr lang="en-IN" dirty="0"/>
          </a:p>
          <a:p>
            <a:r>
              <a:rPr lang="en-IN" dirty="0" smtClean="0"/>
              <a:t>He was also learned and a student of Mathematics, Astronomy and Astrology .</a:t>
            </a:r>
          </a:p>
          <a:p>
            <a:endParaRPr lang="en-IN" dirty="0"/>
          </a:p>
          <a:p>
            <a:r>
              <a:rPr lang="en-IN" dirty="0" smtClean="0"/>
              <a:t>He loved painting and wrote poetry in Persian language .</a:t>
            </a:r>
          </a:p>
          <a:p>
            <a:endParaRPr lang="en-IN" dirty="0"/>
          </a:p>
          <a:p>
            <a:endParaRPr lang="en-IN" sz="2000" b="1" dirty="0" smtClean="0"/>
          </a:p>
          <a:p>
            <a:r>
              <a:rPr lang="en-IN" sz="2000" b="1" dirty="0" smtClean="0"/>
              <a:t>AKBAR ( 1556M- 1605) </a:t>
            </a:r>
          </a:p>
          <a:p>
            <a:endParaRPr lang="en-IN" dirty="0"/>
          </a:p>
          <a:p>
            <a:r>
              <a:rPr lang="en-IN" dirty="0" smtClean="0"/>
              <a:t>Born on October 15 , 1542 in 	</a:t>
            </a:r>
            <a:r>
              <a:rPr lang="en-IN" dirty="0" err="1"/>
              <a:t>A</a:t>
            </a:r>
            <a:r>
              <a:rPr lang="en-IN" dirty="0" err="1" smtClean="0"/>
              <a:t>markot</a:t>
            </a:r>
            <a:r>
              <a:rPr lang="en-IN" dirty="0" smtClean="0"/>
              <a:t> , and enthroned at the age of 14 . </a:t>
            </a:r>
          </a:p>
          <a:p>
            <a:endParaRPr lang="en-IN" dirty="0"/>
          </a:p>
          <a:p>
            <a:r>
              <a:rPr lang="en-IN" dirty="0" smtClean="0"/>
              <a:t>He began his Military conquests under the a regent </a:t>
            </a:r>
          </a:p>
          <a:p>
            <a:endParaRPr lang="en-IN" dirty="0"/>
          </a:p>
          <a:p>
            <a:r>
              <a:rPr lang="en-IN" dirty="0" smtClean="0"/>
              <a:t>He was one of the greatest monarchs of India .</a:t>
            </a:r>
          </a:p>
          <a:p>
            <a:endParaRPr lang="en-IN" dirty="0"/>
          </a:p>
          <a:p>
            <a:r>
              <a:rPr lang="en-IN" dirty="0" smtClean="0"/>
              <a:t>He came to the throne after his father’s death .</a:t>
            </a:r>
          </a:p>
          <a:p>
            <a:endParaRPr lang="en-IN" dirty="0"/>
          </a:p>
          <a:p>
            <a:r>
              <a:rPr lang="en-IN" dirty="0" smtClean="0"/>
              <a:t>But his positions was dangerous because Delhi was seized by the Afghans .</a:t>
            </a:r>
          </a:p>
          <a:p>
            <a:endParaRPr lang="en-IN" dirty="0"/>
          </a:p>
          <a:p>
            <a:r>
              <a:rPr lang="en-IN" dirty="0" smtClean="0"/>
              <a:t>Their commander – in – Chief , </a:t>
            </a:r>
            <a:r>
              <a:rPr lang="en-IN" dirty="0" err="1" smtClean="0"/>
              <a:t>Hemu</a:t>
            </a:r>
            <a:r>
              <a:rPr lang="en-IN" dirty="0" smtClean="0"/>
              <a:t> , was in charge of it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35134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152400"/>
            <a:ext cx="836853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In the Second Battle of </a:t>
            </a:r>
            <a:r>
              <a:rPr lang="en-IN" dirty="0" err="1" smtClean="0"/>
              <a:t>Panipat</a:t>
            </a:r>
            <a:r>
              <a:rPr lang="en-IN" dirty="0" smtClean="0"/>
              <a:t> in 1556 , </a:t>
            </a:r>
            <a:r>
              <a:rPr lang="en-IN" dirty="0" err="1" smtClean="0"/>
              <a:t>Hemu</a:t>
            </a:r>
            <a:r>
              <a:rPr lang="en-IN" dirty="0" smtClean="0"/>
              <a:t> was almost on the point of victory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But an arrow pierced his eye and he became  unconscious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His army fled and the fortune favoured Akbar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Mughal  got victory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During the first years of Akbar’s reign , </a:t>
            </a:r>
            <a:r>
              <a:rPr lang="en-IN" dirty="0" err="1" smtClean="0"/>
              <a:t>Bairam</a:t>
            </a:r>
            <a:r>
              <a:rPr lang="en-IN" dirty="0" smtClean="0"/>
              <a:t> Khan acted as his regent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He consolidated the Mughal empire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After five years  he was removed by Akbar due to court intrigues and sent to Mecca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But on his way </a:t>
            </a:r>
            <a:r>
              <a:rPr lang="en-IN" dirty="0" err="1" smtClean="0"/>
              <a:t>Bairam</a:t>
            </a:r>
            <a:r>
              <a:rPr lang="en-IN" dirty="0" smtClean="0"/>
              <a:t> was killed by an Afghan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897232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381000"/>
            <a:ext cx="83058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He conquered northern India from Agra to  Gujarat and than from Agra to Bengal .</a:t>
            </a:r>
          </a:p>
          <a:p>
            <a:endParaRPr lang="en-IN" dirty="0"/>
          </a:p>
          <a:p>
            <a:r>
              <a:rPr lang="en-IN" dirty="0" smtClean="0"/>
              <a:t>He strengthened the northwest frontier , Later , he went to the Deccan .</a:t>
            </a:r>
          </a:p>
          <a:p>
            <a:endParaRPr lang="en-IN" dirty="0"/>
          </a:p>
          <a:p>
            <a:endParaRPr lang="en-IN" dirty="0"/>
          </a:p>
          <a:p>
            <a:r>
              <a:rPr lang="en-IN" sz="2000" b="1" dirty="0" smtClean="0"/>
              <a:t>Relations with </a:t>
            </a:r>
            <a:r>
              <a:rPr lang="en-IN" sz="2000" b="1" dirty="0" err="1" smtClean="0"/>
              <a:t>Rajputs</a:t>
            </a:r>
            <a:r>
              <a:rPr lang="en-IN" sz="2000" b="1" dirty="0" smtClean="0"/>
              <a:t> </a:t>
            </a:r>
          </a:p>
          <a:p>
            <a:endParaRPr lang="en-IN" dirty="0"/>
          </a:p>
          <a:p>
            <a:r>
              <a:rPr lang="en-IN" dirty="0" smtClean="0"/>
              <a:t>His </a:t>
            </a:r>
            <a:r>
              <a:rPr lang="en-IN" dirty="0" err="1" smtClean="0"/>
              <a:t>Rajputs</a:t>
            </a:r>
            <a:r>
              <a:rPr lang="en-IN" dirty="0" smtClean="0"/>
              <a:t> policy was notable .</a:t>
            </a:r>
          </a:p>
          <a:p>
            <a:endParaRPr lang="en-IN" dirty="0"/>
          </a:p>
          <a:p>
            <a:r>
              <a:rPr lang="en-IN" dirty="0" smtClean="0"/>
              <a:t>He married the Rajput Princess , the daughter of Raja </a:t>
            </a:r>
            <a:r>
              <a:rPr lang="en-IN" dirty="0" err="1" smtClean="0"/>
              <a:t>Bharamal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It was a turning point in the history of Mughals .</a:t>
            </a:r>
          </a:p>
          <a:p>
            <a:endParaRPr lang="en-IN" dirty="0"/>
          </a:p>
          <a:p>
            <a:r>
              <a:rPr lang="en-IN" dirty="0" err="1" smtClean="0"/>
              <a:t>Rajputs</a:t>
            </a:r>
            <a:r>
              <a:rPr lang="en-IN" dirty="0" smtClean="0"/>
              <a:t> served the Mughals for four generations .</a:t>
            </a:r>
          </a:p>
          <a:p>
            <a:endParaRPr lang="en-IN" dirty="0"/>
          </a:p>
          <a:p>
            <a:r>
              <a:rPr lang="en-IN" dirty="0" smtClean="0"/>
              <a:t>Many of them rose to the positions of military generals .</a:t>
            </a:r>
          </a:p>
          <a:p>
            <a:endParaRPr lang="en-IN" dirty="0"/>
          </a:p>
          <a:p>
            <a:r>
              <a:rPr lang="en-IN" dirty="0" smtClean="0"/>
              <a:t>Raja </a:t>
            </a:r>
            <a:r>
              <a:rPr lang="en-IN" dirty="0" err="1" smtClean="0"/>
              <a:t>Bhagawan</a:t>
            </a:r>
            <a:r>
              <a:rPr lang="en-IN" dirty="0" smtClean="0"/>
              <a:t> Das  and Raja Man Singh were given senior  positions in the administration by Akbar .</a:t>
            </a:r>
          </a:p>
          <a:p>
            <a:endParaRPr lang="en-IN" dirty="0"/>
          </a:p>
          <a:p>
            <a:r>
              <a:rPr lang="en-IN" dirty="0" smtClean="0"/>
              <a:t>One by One , all Rajput  states  submitted to Akbar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707094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533400"/>
            <a:ext cx="8382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But the </a:t>
            </a:r>
            <a:r>
              <a:rPr lang="en-IN" b="1" dirty="0" err="1" smtClean="0"/>
              <a:t>Ranas</a:t>
            </a:r>
            <a:r>
              <a:rPr lang="en-IN" b="1" dirty="0" smtClean="0"/>
              <a:t> </a:t>
            </a:r>
            <a:r>
              <a:rPr lang="en-IN" b="1" dirty="0" err="1" smtClean="0"/>
              <a:t>Pratap</a:t>
            </a:r>
            <a:r>
              <a:rPr lang="en-IN" b="1" dirty="0" smtClean="0"/>
              <a:t> Singh  of </a:t>
            </a:r>
            <a:r>
              <a:rPr lang="en-IN" b="1" dirty="0" err="1" smtClean="0"/>
              <a:t>Mewar</a:t>
            </a:r>
            <a:r>
              <a:rPr lang="en-IN" b="1" dirty="0" smtClean="0"/>
              <a:t> </a:t>
            </a:r>
            <a:r>
              <a:rPr lang="en-IN" dirty="0" smtClean="0"/>
              <a:t>continued to defy  despite several defeats .</a:t>
            </a:r>
          </a:p>
          <a:p>
            <a:endParaRPr lang="en-IN" dirty="0"/>
          </a:p>
          <a:p>
            <a:r>
              <a:rPr lang="en-IN" dirty="0" smtClean="0"/>
              <a:t>In the </a:t>
            </a:r>
            <a:r>
              <a:rPr lang="en-IN" b="1" dirty="0" smtClean="0"/>
              <a:t>Battle of </a:t>
            </a:r>
            <a:r>
              <a:rPr lang="en-IN" b="1" dirty="0" err="1" smtClean="0"/>
              <a:t>Haldighati</a:t>
            </a:r>
            <a:r>
              <a:rPr lang="en-IN" b="1" dirty="0" smtClean="0"/>
              <a:t> </a:t>
            </a:r>
            <a:r>
              <a:rPr lang="en-IN" dirty="0" smtClean="0"/>
              <a:t>, </a:t>
            </a:r>
            <a:r>
              <a:rPr lang="en-IN" dirty="0" err="1" smtClean="0"/>
              <a:t>Rana</a:t>
            </a:r>
            <a:r>
              <a:rPr lang="en-IN" dirty="0" smtClean="0"/>
              <a:t> </a:t>
            </a:r>
            <a:r>
              <a:rPr lang="en-IN" dirty="0" err="1" smtClean="0"/>
              <a:t>Pratap</a:t>
            </a:r>
            <a:r>
              <a:rPr lang="en-IN" dirty="0" smtClean="0"/>
              <a:t> Singh was severely defeated by the Mughal army  led by </a:t>
            </a:r>
            <a:r>
              <a:rPr lang="en-IN" b="1" dirty="0" smtClean="0"/>
              <a:t>Man Singh </a:t>
            </a:r>
            <a:r>
              <a:rPr lang="en-IN" dirty="0" smtClean="0"/>
              <a:t>in </a:t>
            </a:r>
            <a:r>
              <a:rPr lang="en-IN" b="1" dirty="0" smtClean="0"/>
              <a:t>1576 . </a:t>
            </a:r>
          </a:p>
          <a:p>
            <a:endParaRPr lang="en-IN" dirty="0"/>
          </a:p>
          <a:p>
            <a:endParaRPr lang="en-IN" dirty="0" smtClean="0"/>
          </a:p>
          <a:p>
            <a:r>
              <a:rPr lang="en-IN" dirty="0" smtClean="0"/>
              <a:t>Following the defeat of </a:t>
            </a:r>
            <a:r>
              <a:rPr lang="en-IN" dirty="0" err="1" smtClean="0"/>
              <a:t>Mewar</a:t>
            </a:r>
            <a:r>
              <a:rPr lang="en-IN" dirty="0" smtClean="0"/>
              <a:t> , most of the leading Rajput rulers had accepted Akbar’s  Authority .</a:t>
            </a:r>
          </a:p>
          <a:p>
            <a:endParaRPr lang="en-IN" dirty="0"/>
          </a:p>
          <a:p>
            <a:r>
              <a:rPr lang="en-IN" dirty="0" smtClean="0"/>
              <a:t>Akbar’s Rajput policy was combined with a broad religious  toleration .</a:t>
            </a:r>
          </a:p>
          <a:p>
            <a:endParaRPr lang="en-IN" dirty="0"/>
          </a:p>
          <a:p>
            <a:r>
              <a:rPr lang="en-IN" dirty="0" smtClean="0"/>
              <a:t>He abolished the pilgrim tax and later the </a:t>
            </a:r>
            <a:r>
              <a:rPr lang="en-IN" dirty="0" err="1" smtClean="0"/>
              <a:t>Jiziya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The Rajput policy of Akbar proved to be beneficial to the Mughal state  as well as to the </a:t>
            </a:r>
            <a:r>
              <a:rPr lang="en-IN" dirty="0" err="1" smtClean="0"/>
              <a:t>Rajputs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The alliance secured to the Mughals the services of the  bravest warriors.</a:t>
            </a:r>
          </a:p>
          <a:p>
            <a:endParaRPr lang="en-IN" dirty="0"/>
          </a:p>
          <a:p>
            <a:r>
              <a:rPr lang="en-IN" dirty="0" smtClean="0"/>
              <a:t>It ensured peace in Rajasthan and a number of </a:t>
            </a:r>
            <a:r>
              <a:rPr lang="en-IN" dirty="0" err="1" smtClean="0"/>
              <a:t>Rajputs</a:t>
            </a:r>
            <a:r>
              <a:rPr lang="en-IN" dirty="0" smtClean="0"/>
              <a:t> who joined the Mughal service rose to important positions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419242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1220" y="490975"/>
            <a:ext cx="83820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/>
              <a:t>Religious policy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Akbar rose to fame  in the pages of history  due to his religious policy .</a:t>
            </a:r>
          </a:p>
          <a:p>
            <a:endParaRPr lang="en-IN" dirty="0"/>
          </a:p>
          <a:p>
            <a:r>
              <a:rPr lang="en-IN" dirty="0" smtClean="0"/>
              <a:t>Various factors were responsible for his religious  ideas .</a:t>
            </a:r>
          </a:p>
          <a:p>
            <a:endParaRPr lang="en-IN" dirty="0"/>
          </a:p>
          <a:p>
            <a:r>
              <a:rPr lang="en-IN" dirty="0" smtClean="0"/>
              <a:t>In the beginning of his life , Akbar was a pious Muslim .</a:t>
            </a:r>
          </a:p>
          <a:p>
            <a:endParaRPr lang="en-IN" dirty="0"/>
          </a:p>
          <a:p>
            <a:r>
              <a:rPr lang="en-IN" dirty="0" smtClean="0"/>
              <a:t>Soon after marrying </a:t>
            </a:r>
            <a:r>
              <a:rPr lang="en-IN" b="1" dirty="0" err="1" smtClean="0"/>
              <a:t>Jodh</a:t>
            </a:r>
            <a:r>
              <a:rPr lang="en-IN" b="1" dirty="0" smtClean="0"/>
              <a:t> </a:t>
            </a:r>
            <a:r>
              <a:rPr lang="en-IN" b="1" dirty="0" err="1" smtClean="0"/>
              <a:t>Bai</a:t>
            </a:r>
            <a:r>
              <a:rPr lang="en-IN" b="1" dirty="0" smtClean="0"/>
              <a:t> </a:t>
            </a:r>
            <a:r>
              <a:rPr lang="en-IN" dirty="0" smtClean="0"/>
              <a:t>of Amber , he abolished the </a:t>
            </a:r>
            <a:r>
              <a:rPr lang="en-IN" b="1" dirty="0" smtClean="0"/>
              <a:t>pilgrim tax </a:t>
            </a:r>
            <a:r>
              <a:rPr lang="en-IN" dirty="0" smtClean="0"/>
              <a:t>and </a:t>
            </a:r>
          </a:p>
          <a:p>
            <a:endParaRPr lang="en-IN" dirty="0"/>
          </a:p>
          <a:p>
            <a:r>
              <a:rPr lang="en-IN" dirty="0" smtClean="0"/>
              <a:t>In 1562 , he abolished </a:t>
            </a:r>
            <a:r>
              <a:rPr lang="en-IN" b="1" dirty="0" err="1" smtClean="0"/>
              <a:t>Jiziya</a:t>
            </a:r>
            <a:r>
              <a:rPr lang="en-IN" b="1" dirty="0" smtClean="0"/>
              <a:t> </a:t>
            </a:r>
            <a:r>
              <a:rPr lang="en-IN" dirty="0" smtClean="0"/>
              <a:t>.</a:t>
            </a:r>
          </a:p>
          <a:p>
            <a:endParaRPr lang="en-IN" dirty="0"/>
          </a:p>
          <a:p>
            <a:r>
              <a:rPr lang="en-IN" dirty="0" smtClean="0"/>
              <a:t>He allowed his Hindu wives to worship their own gods .</a:t>
            </a:r>
          </a:p>
          <a:p>
            <a:endParaRPr lang="en-IN" dirty="0"/>
          </a:p>
          <a:p>
            <a:r>
              <a:rPr lang="en-IN" dirty="0" smtClean="0"/>
              <a:t>Later, he became a </a:t>
            </a:r>
            <a:r>
              <a:rPr lang="en-IN" dirty="0" err="1" smtClean="0"/>
              <a:t>skeptical</a:t>
            </a:r>
            <a:r>
              <a:rPr lang="en-IN" dirty="0" smtClean="0"/>
              <a:t> Muslim .</a:t>
            </a:r>
          </a:p>
          <a:p>
            <a:endParaRPr lang="en-IN" dirty="0"/>
          </a:p>
          <a:p>
            <a:r>
              <a:rPr lang="en-IN" dirty="0" smtClean="0"/>
              <a:t>In 1575 , he ordered for  the construction of </a:t>
            </a:r>
            <a:r>
              <a:rPr lang="en-IN" b="1" dirty="0" err="1" smtClean="0"/>
              <a:t>Ibadat</a:t>
            </a:r>
            <a:r>
              <a:rPr lang="en-IN" b="1" dirty="0" smtClean="0"/>
              <a:t> </a:t>
            </a:r>
            <a:r>
              <a:rPr lang="en-IN" b="1" dirty="0" err="1" smtClean="0"/>
              <a:t>Khana</a:t>
            </a:r>
            <a:r>
              <a:rPr lang="en-IN" b="1" dirty="0" smtClean="0"/>
              <a:t> </a:t>
            </a:r>
            <a:r>
              <a:rPr lang="en-IN" dirty="0" smtClean="0"/>
              <a:t>( House of Worship ) at his new capital  </a:t>
            </a:r>
            <a:r>
              <a:rPr lang="en-IN" b="1" dirty="0" err="1" smtClean="0"/>
              <a:t>Fatepur</a:t>
            </a:r>
            <a:r>
              <a:rPr lang="en-IN" b="1" dirty="0" smtClean="0"/>
              <a:t> </a:t>
            </a:r>
            <a:r>
              <a:rPr lang="en-IN" b="1" dirty="0" err="1" smtClean="0"/>
              <a:t>Sikri</a:t>
            </a:r>
            <a:r>
              <a:rPr lang="en-IN" b="1" dirty="0" smtClean="0"/>
              <a:t> </a:t>
            </a:r>
            <a:r>
              <a:rPr lang="en-IN" dirty="0" smtClean="0"/>
              <a:t>.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835550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685800"/>
            <a:ext cx="81534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Akbar invited learned scholars from all religious  like </a:t>
            </a:r>
            <a:r>
              <a:rPr lang="en-IN" b="1" dirty="0" smtClean="0"/>
              <a:t>Hinduism , Jainism , Christianity </a:t>
            </a:r>
            <a:r>
              <a:rPr lang="en-IN" dirty="0" smtClean="0"/>
              <a:t>and  </a:t>
            </a:r>
            <a:r>
              <a:rPr lang="en-IN" b="1" dirty="0" smtClean="0"/>
              <a:t>Zoroastrianism </a:t>
            </a:r>
            <a:r>
              <a:rPr lang="en-IN" dirty="0" smtClean="0"/>
              <a:t>.</a:t>
            </a:r>
          </a:p>
          <a:p>
            <a:endParaRPr lang="en-IN" dirty="0"/>
          </a:p>
          <a:p>
            <a:r>
              <a:rPr lang="en-IN" dirty="0" smtClean="0"/>
              <a:t>He disliked the interference of the Muslim </a:t>
            </a:r>
            <a:r>
              <a:rPr lang="en-IN" b="1" dirty="0" err="1" smtClean="0"/>
              <a:t>Ulemas</a:t>
            </a:r>
            <a:r>
              <a:rPr lang="en-IN" dirty="0" smtClean="0"/>
              <a:t> in political matters .</a:t>
            </a:r>
          </a:p>
          <a:p>
            <a:endParaRPr lang="en-IN" dirty="0"/>
          </a:p>
          <a:p>
            <a:r>
              <a:rPr lang="en-IN" dirty="0" smtClean="0"/>
              <a:t>In 1579 , he issued the   “ </a:t>
            </a:r>
            <a:r>
              <a:rPr lang="en-IN" b="1" dirty="0" smtClean="0"/>
              <a:t>Infallibility Decree </a:t>
            </a:r>
            <a:r>
              <a:rPr lang="en-IN" dirty="0" smtClean="0"/>
              <a:t>“ by which he asserted his religious powers .</a:t>
            </a:r>
          </a:p>
          <a:p>
            <a:endParaRPr lang="en-IN" dirty="0"/>
          </a:p>
          <a:p>
            <a:r>
              <a:rPr lang="en-IN" dirty="0" smtClean="0"/>
              <a:t>In 1582 , he promulgated a new religion called  </a:t>
            </a:r>
            <a:r>
              <a:rPr lang="en-IN" b="1" dirty="0" smtClean="0"/>
              <a:t>Din </a:t>
            </a:r>
            <a:r>
              <a:rPr lang="en-IN" b="1" dirty="0" err="1" smtClean="0"/>
              <a:t>Ilahi</a:t>
            </a:r>
            <a:r>
              <a:rPr lang="en-IN" b="1" dirty="0" smtClean="0"/>
              <a:t> </a:t>
            </a:r>
            <a:r>
              <a:rPr lang="en-IN" dirty="0" smtClean="0"/>
              <a:t>or </a:t>
            </a:r>
            <a:r>
              <a:rPr lang="en-IN" b="1" dirty="0" smtClean="0"/>
              <a:t>Divine Faith </a:t>
            </a:r>
            <a:r>
              <a:rPr lang="en-IN" dirty="0" smtClean="0"/>
              <a:t>.</a:t>
            </a:r>
          </a:p>
          <a:p>
            <a:endParaRPr lang="en-IN" dirty="0"/>
          </a:p>
          <a:p>
            <a:r>
              <a:rPr lang="en-IN" dirty="0" smtClean="0"/>
              <a:t>It believes in o</a:t>
            </a:r>
            <a:r>
              <a:rPr lang="en-IN" b="1" dirty="0" smtClean="0"/>
              <a:t>ne God </a:t>
            </a:r>
            <a:r>
              <a:rPr lang="en-IN" dirty="0" smtClean="0"/>
              <a:t>.</a:t>
            </a:r>
          </a:p>
          <a:p>
            <a:endParaRPr lang="en-IN" dirty="0"/>
          </a:p>
          <a:p>
            <a:r>
              <a:rPr lang="en-IN" dirty="0" smtClean="0"/>
              <a:t>It contained </a:t>
            </a:r>
            <a:r>
              <a:rPr lang="en-IN" b="1" dirty="0" smtClean="0"/>
              <a:t>good points </a:t>
            </a:r>
            <a:r>
              <a:rPr lang="en-IN" dirty="0" smtClean="0"/>
              <a:t>of all religions .</a:t>
            </a:r>
          </a:p>
          <a:p>
            <a:endParaRPr lang="en-IN" dirty="0"/>
          </a:p>
          <a:p>
            <a:r>
              <a:rPr lang="en-IN" dirty="0" smtClean="0"/>
              <a:t>It was based on</a:t>
            </a:r>
            <a:r>
              <a:rPr lang="en-IN" b="1" dirty="0" smtClean="0"/>
              <a:t> rational </a:t>
            </a:r>
            <a:r>
              <a:rPr lang="en-IN" dirty="0" smtClean="0"/>
              <a:t>.</a:t>
            </a:r>
          </a:p>
          <a:p>
            <a:endParaRPr lang="en-IN" dirty="0"/>
          </a:p>
          <a:p>
            <a:r>
              <a:rPr lang="en-IN" dirty="0" smtClean="0"/>
              <a:t>It upholds no</a:t>
            </a:r>
            <a:r>
              <a:rPr lang="en-IN" b="1" dirty="0" smtClean="0"/>
              <a:t> dogma </a:t>
            </a:r>
            <a:r>
              <a:rPr lang="en-IN" dirty="0" smtClean="0"/>
              <a:t>.</a:t>
            </a:r>
          </a:p>
          <a:p>
            <a:endParaRPr lang="en-IN" dirty="0"/>
          </a:p>
          <a:p>
            <a:r>
              <a:rPr lang="en-IN" dirty="0" smtClean="0"/>
              <a:t>It was aimed to bring </a:t>
            </a:r>
            <a:r>
              <a:rPr lang="en-IN" b="1" dirty="0" smtClean="0"/>
              <a:t>cordial relations </a:t>
            </a:r>
            <a:r>
              <a:rPr lang="en-IN" dirty="0" smtClean="0"/>
              <a:t>among different religious people .</a:t>
            </a:r>
          </a:p>
        </p:txBody>
      </p:sp>
    </p:spTree>
    <p:extLst>
      <p:ext uri="{BB962C8B-B14F-4D97-AF65-F5344CB8AC3E}">
        <p14:creationId xmlns:p14="http://schemas.microsoft.com/office/powerpoint/2010/main" val="9673358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" y="152400"/>
            <a:ext cx="868680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But it was failure one .</a:t>
            </a:r>
          </a:p>
          <a:p>
            <a:endParaRPr lang="en-IN" dirty="0"/>
          </a:p>
          <a:p>
            <a:r>
              <a:rPr lang="en-IN" dirty="0" smtClean="0"/>
              <a:t>During his life time , it had only fifteen followers including </a:t>
            </a:r>
            <a:r>
              <a:rPr lang="en-IN" dirty="0" err="1" smtClean="0"/>
              <a:t>Birbal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Akbar did not compel anyone to his new faith .</a:t>
            </a:r>
          </a:p>
          <a:p>
            <a:endParaRPr lang="en-IN" dirty="0"/>
          </a:p>
          <a:p>
            <a:r>
              <a:rPr lang="en-IN" sz="2000" b="1" dirty="0" smtClean="0"/>
              <a:t>Administration of Akbar </a:t>
            </a:r>
          </a:p>
          <a:p>
            <a:endParaRPr lang="en-IN" dirty="0"/>
          </a:p>
          <a:p>
            <a:r>
              <a:rPr lang="en-IN" b="1" dirty="0" smtClean="0"/>
              <a:t>Provincial Administration </a:t>
            </a:r>
          </a:p>
          <a:p>
            <a:endParaRPr lang="en-IN" dirty="0"/>
          </a:p>
          <a:p>
            <a:r>
              <a:rPr lang="en-IN" dirty="0" smtClean="0"/>
              <a:t>The state was divided into </a:t>
            </a:r>
            <a:r>
              <a:rPr lang="en-IN" b="1" dirty="0" smtClean="0"/>
              <a:t>Provinces </a:t>
            </a:r>
            <a:r>
              <a:rPr lang="en-IN" dirty="0" smtClean="0"/>
              <a:t> to smoothly run the administration </a:t>
            </a:r>
          </a:p>
          <a:p>
            <a:endParaRPr lang="en-IN" dirty="0"/>
          </a:p>
          <a:p>
            <a:r>
              <a:rPr lang="en-IN" dirty="0" smtClean="0"/>
              <a:t>The Provinces were of </a:t>
            </a:r>
            <a:r>
              <a:rPr lang="en-IN" b="1" dirty="0" smtClean="0"/>
              <a:t>three categories </a:t>
            </a:r>
            <a:r>
              <a:rPr lang="en-IN" dirty="0" smtClean="0"/>
              <a:t>.</a:t>
            </a:r>
          </a:p>
          <a:p>
            <a:endParaRPr lang="en-IN" dirty="0"/>
          </a:p>
          <a:p>
            <a:pPr marL="342900" indent="-342900">
              <a:buAutoNum type="arabicPeriod"/>
            </a:pPr>
            <a:r>
              <a:rPr lang="en-IN" dirty="0" smtClean="0"/>
              <a:t>Provinces with </a:t>
            </a:r>
            <a:r>
              <a:rPr lang="en-IN" b="1" dirty="0" smtClean="0"/>
              <a:t>limited rights  </a:t>
            </a:r>
            <a:r>
              <a:rPr lang="en-IN" dirty="0" smtClean="0"/>
              <a:t>-- </a:t>
            </a:r>
            <a:r>
              <a:rPr lang="en-IN" b="1" dirty="0" err="1" smtClean="0"/>
              <a:t>Imrat</a:t>
            </a:r>
            <a:r>
              <a:rPr lang="en-IN" b="1" dirty="0" smtClean="0"/>
              <a:t> –I – </a:t>
            </a:r>
            <a:r>
              <a:rPr lang="en-IN" b="1" dirty="0" err="1" smtClean="0"/>
              <a:t>Taufid</a:t>
            </a:r>
            <a:r>
              <a:rPr lang="en-IN" b="1" dirty="0" smtClean="0"/>
              <a:t> </a:t>
            </a:r>
          </a:p>
          <a:p>
            <a:pPr marL="342900" indent="-342900">
              <a:buAutoNum type="arabicPeriod"/>
            </a:pPr>
            <a:endParaRPr lang="en-IN" dirty="0"/>
          </a:p>
          <a:p>
            <a:pPr marL="342900" indent="-342900">
              <a:buAutoNum type="arabicPeriod"/>
            </a:pPr>
            <a:r>
              <a:rPr lang="en-IN" dirty="0" err="1" smtClean="0"/>
              <a:t>Provices</a:t>
            </a:r>
            <a:r>
              <a:rPr lang="en-IN" dirty="0" smtClean="0"/>
              <a:t> with </a:t>
            </a:r>
            <a:r>
              <a:rPr lang="en-IN" b="1" dirty="0" smtClean="0"/>
              <a:t>unlimited rights  </a:t>
            </a:r>
            <a:r>
              <a:rPr lang="en-IN" dirty="0" smtClean="0"/>
              <a:t>-- </a:t>
            </a:r>
            <a:r>
              <a:rPr lang="en-IN" b="1" dirty="0" err="1" smtClean="0"/>
              <a:t>Imrat</a:t>
            </a:r>
            <a:r>
              <a:rPr lang="en-IN" b="1" dirty="0" smtClean="0"/>
              <a:t> – I – </a:t>
            </a:r>
            <a:r>
              <a:rPr lang="en-IN" b="1" dirty="0" err="1" smtClean="0"/>
              <a:t>Khassa</a:t>
            </a:r>
            <a:r>
              <a:rPr lang="en-IN" b="1" dirty="0" smtClean="0"/>
              <a:t> </a:t>
            </a:r>
          </a:p>
          <a:p>
            <a:pPr marL="342900" indent="-342900">
              <a:buAutoNum type="arabicPeriod"/>
            </a:pPr>
            <a:endParaRPr lang="en-IN" dirty="0"/>
          </a:p>
          <a:p>
            <a:pPr marL="342900" indent="-342900">
              <a:buAutoNum type="arabicPeriod"/>
            </a:pPr>
            <a:r>
              <a:rPr lang="en-IN" dirty="0" smtClean="0"/>
              <a:t>The Provinces which were </a:t>
            </a:r>
            <a:r>
              <a:rPr lang="en-IN" b="1" dirty="0" smtClean="0"/>
              <a:t>captured with strength   </a:t>
            </a:r>
            <a:r>
              <a:rPr lang="en-IN" dirty="0" smtClean="0"/>
              <a:t>--- </a:t>
            </a:r>
            <a:r>
              <a:rPr lang="en-IN" b="1" dirty="0" err="1" smtClean="0"/>
              <a:t>Imrat</a:t>
            </a:r>
            <a:r>
              <a:rPr lang="en-IN" b="1" dirty="0" smtClean="0"/>
              <a:t> – </a:t>
            </a:r>
            <a:r>
              <a:rPr lang="en-IN" b="1" dirty="0" err="1" smtClean="0"/>
              <a:t>ul</a:t>
            </a:r>
            <a:r>
              <a:rPr lang="en-IN" b="1" dirty="0" smtClean="0"/>
              <a:t> – </a:t>
            </a:r>
            <a:r>
              <a:rPr lang="en-IN" b="1" dirty="0" err="1" smtClean="0"/>
              <a:t>Istisa</a:t>
            </a:r>
            <a:r>
              <a:rPr lang="en-IN" b="1" dirty="0" smtClean="0"/>
              <a:t> </a:t>
            </a:r>
          </a:p>
          <a:p>
            <a:pPr marL="342900" indent="-342900">
              <a:buAutoNum type="arabicPeriod"/>
            </a:pPr>
            <a:endParaRPr lang="en-IN" dirty="0"/>
          </a:p>
          <a:p>
            <a:r>
              <a:rPr lang="en-IN" dirty="0" smtClean="0"/>
              <a:t>The highest  officer of the province was known as </a:t>
            </a:r>
            <a:r>
              <a:rPr lang="en-IN" b="1" dirty="0" err="1" smtClean="0"/>
              <a:t>Wali</a:t>
            </a:r>
            <a:r>
              <a:rPr lang="en-IN" b="1" dirty="0" smtClean="0"/>
              <a:t> . </a:t>
            </a:r>
            <a:endParaRPr lang="en-IN" b="1" dirty="0"/>
          </a:p>
          <a:p>
            <a:endParaRPr lang="en-IN" dirty="0" smtClean="0"/>
          </a:p>
          <a:p>
            <a:r>
              <a:rPr lang="en-IN" dirty="0" smtClean="0"/>
              <a:t>In the Sultanate and under Sur rulers , they were called  Hakims ‘  They were given  </a:t>
            </a:r>
            <a:r>
              <a:rPr lang="en-IN" b="1" dirty="0" err="1" smtClean="0"/>
              <a:t>Iqtas</a:t>
            </a:r>
            <a:r>
              <a:rPr lang="en-IN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720944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856</TotalTime>
  <Words>2079</Words>
  <Application>Microsoft Office PowerPoint</Application>
  <PresentationFormat>On-screen Show (4:3)</PresentationFormat>
  <Paragraphs>383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HUMAYUN ( 1555 – 1556) and  AKBAR ( 1556-1605)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HUMAYUN ( 1555 – 1556)</dc:title>
  <dc:creator>sid m</dc:creator>
  <cp:lastModifiedBy>lingamal</cp:lastModifiedBy>
  <cp:revision>46</cp:revision>
  <dcterms:created xsi:type="dcterms:W3CDTF">2006-08-16T00:00:00Z</dcterms:created>
  <dcterms:modified xsi:type="dcterms:W3CDTF">2018-03-18T13:14:31Z</dcterms:modified>
</cp:coreProperties>
</file>